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37"/>
  </p:notesMasterIdLst>
  <p:handoutMasterIdLst>
    <p:handoutMasterId r:id="rId38"/>
  </p:handoutMasterIdLst>
  <p:sldIdLst>
    <p:sldId id="311" r:id="rId2"/>
    <p:sldId id="460" r:id="rId3"/>
    <p:sldId id="303" r:id="rId4"/>
    <p:sldId id="362" r:id="rId5"/>
    <p:sldId id="380" r:id="rId6"/>
    <p:sldId id="365" r:id="rId7"/>
    <p:sldId id="366" r:id="rId8"/>
    <p:sldId id="367" r:id="rId9"/>
    <p:sldId id="382" r:id="rId10"/>
    <p:sldId id="462" r:id="rId11"/>
    <p:sldId id="369" r:id="rId12"/>
    <p:sldId id="461" r:id="rId13"/>
    <p:sldId id="415" r:id="rId14"/>
    <p:sldId id="368" r:id="rId15"/>
    <p:sldId id="370" r:id="rId16"/>
    <p:sldId id="378" r:id="rId17"/>
    <p:sldId id="371" r:id="rId18"/>
    <p:sldId id="453" r:id="rId19"/>
    <p:sldId id="372" r:id="rId20"/>
    <p:sldId id="468" r:id="rId21"/>
    <p:sldId id="379" r:id="rId22"/>
    <p:sldId id="385" r:id="rId23"/>
    <p:sldId id="386" r:id="rId24"/>
    <p:sldId id="473" r:id="rId25"/>
    <p:sldId id="474" r:id="rId26"/>
    <p:sldId id="470" r:id="rId27"/>
    <p:sldId id="475" r:id="rId28"/>
    <p:sldId id="388" r:id="rId29"/>
    <p:sldId id="471" r:id="rId30"/>
    <p:sldId id="476" r:id="rId31"/>
    <p:sldId id="472" r:id="rId32"/>
    <p:sldId id="477" r:id="rId33"/>
    <p:sldId id="478" r:id="rId34"/>
    <p:sldId id="479" r:id="rId35"/>
    <p:sldId id="352" r:id="rId36"/>
  </p:sldIdLst>
  <p:sldSz cx="9144000" cy="6858000" type="screen4x3"/>
  <p:notesSz cx="6794500" cy="9906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521415D9-36F7-43E2-AB2F-B90AF26B5E84}">
      <p14:sectionLst xmlns:p14="http://schemas.microsoft.com/office/powerpoint/2010/main">
        <p14:section name="默认节" id="{05264B99-F4C1-4E90-9085-180894BA9684}">
          <p14:sldIdLst>
            <p14:sldId id="311"/>
            <p14:sldId id="460"/>
            <p14:sldId id="303"/>
            <p14:sldId id="362"/>
            <p14:sldId id="380"/>
            <p14:sldId id="365"/>
            <p14:sldId id="366"/>
            <p14:sldId id="367"/>
            <p14:sldId id="382"/>
            <p14:sldId id="462"/>
            <p14:sldId id="369"/>
            <p14:sldId id="461"/>
            <p14:sldId id="415"/>
            <p14:sldId id="368"/>
            <p14:sldId id="370"/>
            <p14:sldId id="378"/>
            <p14:sldId id="371"/>
            <p14:sldId id="453"/>
            <p14:sldId id="372"/>
            <p14:sldId id="468"/>
            <p14:sldId id="379"/>
            <p14:sldId id="385"/>
            <p14:sldId id="386"/>
            <p14:sldId id="473"/>
            <p14:sldId id="474"/>
            <p14:sldId id="470"/>
            <p14:sldId id="475"/>
            <p14:sldId id="388"/>
            <p14:sldId id="471"/>
            <p14:sldId id="476"/>
            <p14:sldId id="472"/>
            <p14:sldId id="477"/>
            <p14:sldId id="478"/>
            <p14:sldId id="479"/>
            <p14:sldId id="35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56" autoAdjust="0"/>
    <p:restoredTop sz="94659" autoAdjust="0"/>
  </p:normalViewPr>
  <p:slideViewPr>
    <p:cSldViewPr>
      <p:cViewPr varScale="1">
        <p:scale>
          <a:sx n="87" d="100"/>
          <a:sy n="87" d="100"/>
        </p:scale>
        <p:origin x="1596" y="84"/>
      </p:cViewPr>
      <p:guideLst>
        <p:guide orient="horz" pos="2160"/>
        <p:guide pos="2880"/>
      </p:guideLst>
    </p:cSldViewPr>
  </p:slideViewPr>
  <p:outlineViewPr>
    <p:cViewPr>
      <p:scale>
        <a:sx n="33" d="100"/>
        <a:sy n="33" d="100"/>
      </p:scale>
      <p:origin x="0" y="17646"/>
    </p:cViewPr>
  </p:outlineViewPr>
  <p:notesTextViewPr>
    <p:cViewPr>
      <p:scale>
        <a:sx n="100" d="100"/>
        <a:sy n="100" d="100"/>
      </p:scale>
      <p:origin x="0" y="0"/>
    </p:cViewPr>
  </p:notesTextViewPr>
  <p:notesViewPr>
    <p:cSldViewPr>
      <p:cViewPr varScale="1">
        <p:scale>
          <a:sx n="38" d="100"/>
          <a:sy n="38" d="100"/>
        </p:scale>
        <p:origin x="-2410" y="-77"/>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atin typeface="Arial" charset="0"/>
              </a:defRPr>
            </a:lvl1pPr>
          </a:lstStyle>
          <a:p>
            <a:pPr>
              <a:defRPr/>
            </a:pPr>
            <a:endParaRPr lang="zh-CN" altLang="en-US"/>
          </a:p>
        </p:txBody>
      </p:sp>
      <p:sp>
        <p:nvSpPr>
          <p:cNvPr id="3" name="日期占位符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smtClean="0">
                <a:latin typeface="Arial" charset="0"/>
              </a:defRPr>
            </a:lvl1pPr>
          </a:lstStyle>
          <a:p>
            <a:pPr>
              <a:defRPr/>
            </a:pPr>
            <a:fld id="{0807537A-7DE6-4AC3-A39E-7A611D671317}" type="datetimeFigureOut">
              <a:rPr lang="zh-CN" altLang="en-US"/>
              <a:pPr>
                <a:defRPr/>
              </a:pPr>
              <a:t>2018/12/3 Monday</a:t>
            </a:fld>
            <a:endParaRPr lang="zh-CN" altLang="en-US"/>
          </a:p>
        </p:txBody>
      </p:sp>
      <p:sp>
        <p:nvSpPr>
          <p:cNvPr id="4" name="页脚占位符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atin typeface="Arial" charset="0"/>
              </a:defRPr>
            </a:lvl1pPr>
          </a:lstStyle>
          <a:p>
            <a:pPr>
              <a:defRPr/>
            </a:pPr>
            <a:endParaRPr lang="zh-CN" altLang="en-US"/>
          </a:p>
        </p:txBody>
      </p:sp>
      <p:sp>
        <p:nvSpPr>
          <p:cNvPr id="5" name="灯片编号占位符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smtClean="0">
                <a:latin typeface="Arial" charset="0"/>
              </a:defRPr>
            </a:lvl1pPr>
          </a:lstStyle>
          <a:p>
            <a:pPr>
              <a:defRPr/>
            </a:pPr>
            <a:fld id="{923E32BC-0F0F-4BAF-B601-DCE3C8BB5E1C}" type="slidenum">
              <a:rPr lang="zh-CN" altLang="en-US"/>
              <a:pPr>
                <a:defRPr/>
              </a:pPr>
              <a:t>‹#›</a:t>
            </a:fld>
            <a:endParaRPr lang="zh-CN" altLang="en-US"/>
          </a:p>
        </p:txBody>
      </p:sp>
    </p:spTree>
    <p:extLst>
      <p:ext uri="{BB962C8B-B14F-4D97-AF65-F5344CB8AC3E}">
        <p14:creationId xmlns:p14="http://schemas.microsoft.com/office/powerpoint/2010/main" val="3127085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2944283"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zh-CN"/>
          </a:p>
        </p:txBody>
      </p:sp>
      <p:sp>
        <p:nvSpPr>
          <p:cNvPr id="84995" name="Rectangle 3"/>
          <p:cNvSpPr>
            <a:spLocks noGrp="1" noChangeArrowheads="1"/>
          </p:cNvSpPr>
          <p:nvPr>
            <p:ph type="dt" idx="1"/>
          </p:nvPr>
        </p:nvSpPr>
        <p:spPr bwMode="auto">
          <a:xfrm>
            <a:off x="3848645" y="0"/>
            <a:ext cx="2944283"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Rectangle 5"/>
          <p:cNvSpPr>
            <a:spLocks noGrp="1" noChangeArrowheads="1"/>
          </p:cNvSpPr>
          <p:nvPr>
            <p:ph type="body" sz="quarter" idx="3"/>
          </p:nvPr>
        </p:nvSpPr>
        <p:spPr bwMode="auto">
          <a:xfrm>
            <a:off x="679450" y="4705350"/>
            <a:ext cx="5435600" cy="44577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4998" name="Rectangle 6"/>
          <p:cNvSpPr>
            <a:spLocks noGrp="1" noChangeArrowheads="1"/>
          </p:cNvSpPr>
          <p:nvPr>
            <p:ph type="ftr" sz="quarter" idx="4"/>
          </p:nvPr>
        </p:nvSpPr>
        <p:spPr bwMode="auto">
          <a:xfrm>
            <a:off x="0" y="9408981"/>
            <a:ext cx="2944283"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zh-CN"/>
          </a:p>
        </p:txBody>
      </p:sp>
      <p:sp>
        <p:nvSpPr>
          <p:cNvPr id="84999" name="Rectangle 7"/>
          <p:cNvSpPr>
            <a:spLocks noGrp="1" noChangeArrowheads="1"/>
          </p:cNvSpPr>
          <p:nvPr>
            <p:ph type="sldNum" sz="quarter" idx="5"/>
          </p:nvPr>
        </p:nvSpPr>
        <p:spPr bwMode="auto">
          <a:xfrm>
            <a:off x="3848645" y="9408981"/>
            <a:ext cx="2944283"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C95DC71-0B58-4A25-B97D-E507B88E5602}" type="slidenum">
              <a:rPr lang="en-US" altLang="zh-CN"/>
              <a:pPr>
                <a:defRPr/>
              </a:pPr>
              <a:t>‹#›</a:t>
            </a:fld>
            <a:endParaRPr lang="en-US" altLang="zh-CN"/>
          </a:p>
        </p:txBody>
      </p:sp>
    </p:spTree>
    <p:extLst>
      <p:ext uri="{BB962C8B-B14F-4D97-AF65-F5344CB8AC3E}">
        <p14:creationId xmlns:p14="http://schemas.microsoft.com/office/powerpoint/2010/main" val="33132401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zh-CN" altLang="en-US" smtClean="0"/>
              <a:t>单击此处编辑母版标题样式</a:t>
            </a:r>
            <a:endParaRPr lang="en-US" dirty="0"/>
          </a:p>
        </p:txBody>
      </p:sp>
      <p:sp>
        <p:nvSpPr>
          <p:cNvPr id="8" name="Date Placeholder 3"/>
          <p:cNvSpPr>
            <a:spLocks noGrp="1"/>
          </p:cNvSpPr>
          <p:nvPr>
            <p:ph type="dt" sz="half" idx="10"/>
          </p:nvPr>
        </p:nvSpPr>
        <p:spPr/>
        <p:txBody>
          <a:bodyPr/>
          <a:lstStyle>
            <a:lvl1pPr>
              <a:defRPr/>
            </a:lvl1pPr>
          </a:lstStyle>
          <a:p>
            <a:pPr>
              <a:defRPr/>
            </a:pPr>
            <a:endParaRPr lang="en-US" altLang="zh-CN"/>
          </a:p>
        </p:txBody>
      </p:sp>
      <p:sp>
        <p:nvSpPr>
          <p:cNvPr id="9" name="Footer Placeholder 4"/>
          <p:cNvSpPr>
            <a:spLocks noGrp="1"/>
          </p:cNvSpPr>
          <p:nvPr>
            <p:ph type="ftr" sz="quarter" idx="11"/>
          </p:nvPr>
        </p:nvSpPr>
        <p:spPr/>
        <p:txBody>
          <a:bodyPr/>
          <a:lstStyle>
            <a:lvl1pPr>
              <a:defRPr/>
            </a:lvl1pPr>
          </a:lstStyle>
          <a:p>
            <a:pPr>
              <a:defRPr/>
            </a:pPr>
            <a:endParaRPr lang="en-US" altLang="zh-CN"/>
          </a:p>
        </p:txBody>
      </p:sp>
      <p:sp>
        <p:nvSpPr>
          <p:cNvPr id="10" name="Slide Number Placeholder 5"/>
          <p:cNvSpPr>
            <a:spLocks noGrp="1"/>
          </p:cNvSpPr>
          <p:nvPr>
            <p:ph type="sldNum" sz="quarter" idx="12"/>
          </p:nvPr>
        </p:nvSpPr>
        <p:spPr/>
        <p:txBody>
          <a:bodyPr/>
          <a:lstStyle>
            <a:lvl1pPr>
              <a:defRPr/>
            </a:lvl1pPr>
          </a:lstStyle>
          <a:p>
            <a:pPr>
              <a:defRPr/>
            </a:pPr>
            <a:fld id="{6CBBB2DB-15DE-4832-A551-A96487220D7C}" type="slidenum">
              <a:rPr lang="en-US" altLang="zh-CN"/>
              <a:pPr>
                <a:defRPr/>
              </a:pPr>
              <a:t>‹#›</a:t>
            </a:fld>
            <a:endParaRPr lang="en-US" altLang="zh-CN"/>
          </a:p>
        </p:txBody>
      </p:sp>
    </p:spTree>
    <p:extLst>
      <p:ext uri="{BB962C8B-B14F-4D97-AF65-F5344CB8AC3E}">
        <p14:creationId xmlns:p14="http://schemas.microsoft.com/office/powerpoint/2010/main" val="424759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AF973E8A-7AF7-4B25-A226-73EABACD152C}" type="slidenum">
              <a:rPr lang="en-US" altLang="zh-CN"/>
              <a:pPr>
                <a:defRPr/>
              </a:pPr>
              <a:t>‹#›</a:t>
            </a:fld>
            <a:endParaRPr lang="en-US" altLang="zh-CN"/>
          </a:p>
        </p:txBody>
      </p:sp>
    </p:spTree>
    <p:extLst>
      <p:ext uri="{BB962C8B-B14F-4D97-AF65-F5344CB8AC3E}">
        <p14:creationId xmlns:p14="http://schemas.microsoft.com/office/powerpoint/2010/main" val="3878754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38EC29D5-B020-4EC5-8498-0A534A5930CF}" type="slidenum">
              <a:rPr lang="en-US" altLang="zh-CN"/>
              <a:pPr>
                <a:defRPr/>
              </a:pPr>
              <a:t>‹#›</a:t>
            </a:fld>
            <a:endParaRPr lang="en-US" altLang="zh-CN"/>
          </a:p>
        </p:txBody>
      </p:sp>
    </p:spTree>
    <p:extLst>
      <p:ext uri="{BB962C8B-B14F-4D97-AF65-F5344CB8AC3E}">
        <p14:creationId xmlns:p14="http://schemas.microsoft.com/office/powerpoint/2010/main" val="179979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smtClean="0"/>
              <a:t>单击此处编辑母版标题样式</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4"/>
          </p:nvPr>
        </p:nvSpPr>
        <p:spPr/>
        <p:txBody>
          <a:bodyPr/>
          <a:lstStyle>
            <a:lvl1pPr>
              <a:defRPr/>
            </a:lvl1pPr>
          </a:lstStyle>
          <a:p>
            <a:pPr>
              <a:defRPr/>
            </a:pPr>
            <a:endParaRPr lang="en-US" altLang="zh-CN"/>
          </a:p>
        </p:txBody>
      </p:sp>
      <p:sp>
        <p:nvSpPr>
          <p:cNvPr id="5" name="Footer Placeholder 4"/>
          <p:cNvSpPr>
            <a:spLocks noGrp="1"/>
          </p:cNvSpPr>
          <p:nvPr>
            <p:ph type="ftr" sz="quarter" idx="15"/>
          </p:nvPr>
        </p:nvSpPr>
        <p:spPr/>
        <p:txBody>
          <a:bodyPr/>
          <a:lstStyle>
            <a:lvl1pPr>
              <a:defRPr/>
            </a:lvl1pPr>
          </a:lstStyle>
          <a:p>
            <a:pPr>
              <a:defRPr/>
            </a:pPr>
            <a:endParaRPr lang="en-US" altLang="zh-CN"/>
          </a:p>
        </p:txBody>
      </p:sp>
      <p:sp>
        <p:nvSpPr>
          <p:cNvPr id="6" name="Slide Number Placeholder 5"/>
          <p:cNvSpPr>
            <a:spLocks noGrp="1"/>
          </p:cNvSpPr>
          <p:nvPr>
            <p:ph type="sldNum" sz="quarter" idx="16"/>
          </p:nvPr>
        </p:nvSpPr>
        <p:spPr/>
        <p:txBody>
          <a:bodyPr/>
          <a:lstStyle>
            <a:lvl1pPr>
              <a:defRPr/>
            </a:lvl1pPr>
          </a:lstStyle>
          <a:p>
            <a:pPr>
              <a:defRPr/>
            </a:pPr>
            <a:fld id="{11D9E828-A05E-4D91-98BD-D45BCC0AF46B}" type="slidenum">
              <a:rPr lang="en-US" altLang="zh-CN"/>
              <a:pPr>
                <a:defRPr/>
              </a:pPr>
              <a:t>‹#›</a:t>
            </a:fld>
            <a:endParaRPr lang="en-US" altLang="zh-CN"/>
          </a:p>
        </p:txBody>
      </p:sp>
    </p:spTree>
    <p:extLst>
      <p:ext uri="{BB962C8B-B14F-4D97-AF65-F5344CB8AC3E}">
        <p14:creationId xmlns:p14="http://schemas.microsoft.com/office/powerpoint/2010/main" val="919552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8" name="Date Placeholder 3"/>
          <p:cNvSpPr>
            <a:spLocks noGrp="1"/>
          </p:cNvSpPr>
          <p:nvPr>
            <p:ph type="dt" sz="half" idx="10"/>
          </p:nvPr>
        </p:nvSpPr>
        <p:spPr/>
        <p:txBody>
          <a:bodyPr/>
          <a:lstStyle>
            <a:lvl1pPr>
              <a:defRPr/>
            </a:lvl1pPr>
          </a:lstStyle>
          <a:p>
            <a:pPr>
              <a:defRPr/>
            </a:pPr>
            <a:endParaRPr lang="en-US" altLang="zh-CN"/>
          </a:p>
        </p:txBody>
      </p:sp>
      <p:sp>
        <p:nvSpPr>
          <p:cNvPr id="9" name="Footer Placeholder 4"/>
          <p:cNvSpPr>
            <a:spLocks noGrp="1"/>
          </p:cNvSpPr>
          <p:nvPr>
            <p:ph type="ftr" sz="quarter" idx="11"/>
          </p:nvPr>
        </p:nvSpPr>
        <p:spPr/>
        <p:txBody>
          <a:bodyPr/>
          <a:lstStyle>
            <a:lvl1pPr>
              <a:defRPr/>
            </a:lvl1pPr>
          </a:lstStyle>
          <a:p>
            <a:pPr>
              <a:defRPr/>
            </a:pPr>
            <a:endParaRPr lang="en-US" altLang="zh-CN"/>
          </a:p>
        </p:txBody>
      </p:sp>
      <p:sp>
        <p:nvSpPr>
          <p:cNvPr id="10" name="Slide Number Placeholder 5"/>
          <p:cNvSpPr>
            <a:spLocks noGrp="1"/>
          </p:cNvSpPr>
          <p:nvPr>
            <p:ph type="sldNum" sz="quarter" idx="12"/>
          </p:nvPr>
        </p:nvSpPr>
        <p:spPr/>
        <p:txBody>
          <a:bodyPr/>
          <a:lstStyle>
            <a:lvl1pPr>
              <a:defRPr/>
            </a:lvl1pPr>
          </a:lstStyle>
          <a:p>
            <a:pPr>
              <a:defRPr/>
            </a:pPr>
            <a:fld id="{587B1C1C-43EE-42A4-A8FE-D256FD36ACB7}" type="slidenum">
              <a:rPr lang="en-US" altLang="zh-CN"/>
              <a:pPr>
                <a:defRPr/>
              </a:pPr>
              <a:t>‹#›</a:t>
            </a:fld>
            <a:endParaRPr lang="en-US" altLang="zh-CN"/>
          </a:p>
        </p:txBody>
      </p:sp>
    </p:spTree>
    <p:extLst>
      <p:ext uri="{BB962C8B-B14F-4D97-AF65-F5344CB8AC3E}">
        <p14:creationId xmlns:p14="http://schemas.microsoft.com/office/powerpoint/2010/main" val="3354889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smtClean="0"/>
              <a:t>单击此处编辑母版标题样式</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3"/>
          <p:cNvSpPr>
            <a:spLocks noGrp="1"/>
          </p:cNvSpPr>
          <p:nvPr>
            <p:ph type="dt" sz="half" idx="15"/>
          </p:nvPr>
        </p:nvSpPr>
        <p:spPr/>
        <p:txBody>
          <a:bodyPr/>
          <a:lstStyle>
            <a:lvl1pPr>
              <a:defRPr/>
            </a:lvl1pPr>
          </a:lstStyle>
          <a:p>
            <a:pPr>
              <a:defRPr/>
            </a:pPr>
            <a:endParaRPr lang="en-US" altLang="zh-CN"/>
          </a:p>
        </p:txBody>
      </p:sp>
      <p:sp>
        <p:nvSpPr>
          <p:cNvPr id="6" name="Footer Placeholder 4"/>
          <p:cNvSpPr>
            <a:spLocks noGrp="1"/>
          </p:cNvSpPr>
          <p:nvPr>
            <p:ph type="ftr" sz="quarter" idx="16"/>
          </p:nvPr>
        </p:nvSpPr>
        <p:spPr/>
        <p:txBody>
          <a:bodyPr/>
          <a:lstStyle>
            <a:lvl1pPr>
              <a:defRPr/>
            </a:lvl1pPr>
          </a:lstStyle>
          <a:p>
            <a:pPr>
              <a:defRPr/>
            </a:pPr>
            <a:endParaRPr lang="en-US" altLang="zh-CN"/>
          </a:p>
        </p:txBody>
      </p:sp>
      <p:sp>
        <p:nvSpPr>
          <p:cNvPr id="7" name="Slide Number Placeholder 5"/>
          <p:cNvSpPr>
            <a:spLocks noGrp="1"/>
          </p:cNvSpPr>
          <p:nvPr>
            <p:ph type="sldNum" sz="quarter" idx="17"/>
          </p:nvPr>
        </p:nvSpPr>
        <p:spPr/>
        <p:txBody>
          <a:bodyPr/>
          <a:lstStyle>
            <a:lvl1pPr>
              <a:defRPr/>
            </a:lvl1pPr>
          </a:lstStyle>
          <a:p>
            <a:pPr>
              <a:defRPr/>
            </a:pPr>
            <a:fld id="{3263698B-0642-4D7E-838E-17A9CA100C7C}" type="slidenum">
              <a:rPr lang="en-US" altLang="zh-CN"/>
              <a:pPr>
                <a:defRPr/>
              </a:pPr>
              <a:t>‹#›</a:t>
            </a:fld>
            <a:endParaRPr lang="en-US" altLang="zh-CN"/>
          </a:p>
        </p:txBody>
      </p:sp>
    </p:spTree>
    <p:extLst>
      <p:ext uri="{BB962C8B-B14F-4D97-AF65-F5344CB8AC3E}">
        <p14:creationId xmlns:p14="http://schemas.microsoft.com/office/powerpoint/2010/main" val="1989260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0" name="Title 9"/>
          <p:cNvSpPr>
            <a:spLocks noGrp="1"/>
          </p:cNvSpPr>
          <p:nvPr>
            <p:ph type="title"/>
          </p:nvPr>
        </p:nvSpPr>
        <p:spPr/>
        <p:txBody>
          <a:bodyPr/>
          <a:lstStyle/>
          <a:p>
            <a:r>
              <a:rPr lang="zh-CN" altLang="en-US" smtClean="0"/>
              <a:t>单击此处编辑母版标题样式</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zh-CN"/>
          </a:p>
        </p:txBody>
      </p:sp>
      <p:sp>
        <p:nvSpPr>
          <p:cNvPr id="8" name="Footer Placeholder 4"/>
          <p:cNvSpPr>
            <a:spLocks noGrp="1"/>
          </p:cNvSpPr>
          <p:nvPr>
            <p:ph type="ftr" sz="quarter" idx="11"/>
          </p:nvPr>
        </p:nvSpPr>
        <p:spPr/>
        <p:txBody>
          <a:bodyPr/>
          <a:lstStyle>
            <a:lvl1pPr>
              <a:defRPr/>
            </a:lvl1pPr>
          </a:lstStyle>
          <a:p>
            <a:pPr>
              <a:defRPr/>
            </a:pPr>
            <a:endParaRPr lang="en-US" altLang="zh-CN"/>
          </a:p>
        </p:txBody>
      </p:sp>
      <p:sp>
        <p:nvSpPr>
          <p:cNvPr id="9" name="Slide Number Placeholder 5"/>
          <p:cNvSpPr>
            <a:spLocks noGrp="1"/>
          </p:cNvSpPr>
          <p:nvPr>
            <p:ph type="sldNum" sz="quarter" idx="12"/>
          </p:nvPr>
        </p:nvSpPr>
        <p:spPr/>
        <p:txBody>
          <a:bodyPr/>
          <a:lstStyle>
            <a:lvl1pPr>
              <a:defRPr/>
            </a:lvl1pPr>
          </a:lstStyle>
          <a:p>
            <a:pPr>
              <a:defRPr/>
            </a:pPr>
            <a:fld id="{3CBA5898-BB73-45EE-8445-03344905B36B}" type="slidenum">
              <a:rPr lang="en-US" altLang="zh-CN"/>
              <a:pPr>
                <a:defRPr/>
              </a:pPr>
              <a:t>‹#›</a:t>
            </a:fld>
            <a:endParaRPr lang="en-US" altLang="zh-CN"/>
          </a:p>
        </p:txBody>
      </p:sp>
    </p:spTree>
    <p:extLst>
      <p:ext uri="{BB962C8B-B14F-4D97-AF65-F5344CB8AC3E}">
        <p14:creationId xmlns:p14="http://schemas.microsoft.com/office/powerpoint/2010/main" val="415588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ltLang="zh-CN"/>
          </a:p>
        </p:txBody>
      </p:sp>
      <p:sp>
        <p:nvSpPr>
          <p:cNvPr id="4" name="Footer Placeholder 4"/>
          <p:cNvSpPr>
            <a:spLocks noGrp="1"/>
          </p:cNvSpPr>
          <p:nvPr>
            <p:ph type="ftr" sz="quarter" idx="11"/>
          </p:nvPr>
        </p:nvSpPr>
        <p:spPr/>
        <p:txBody>
          <a:bodyPr/>
          <a:lstStyle>
            <a:lvl1pPr>
              <a:defRPr/>
            </a:lvl1pPr>
          </a:lstStyle>
          <a:p>
            <a:pPr>
              <a:defRPr/>
            </a:pPr>
            <a:endParaRPr lang="en-US" altLang="zh-CN"/>
          </a:p>
        </p:txBody>
      </p:sp>
      <p:sp>
        <p:nvSpPr>
          <p:cNvPr id="5" name="Slide Number Placeholder 5"/>
          <p:cNvSpPr>
            <a:spLocks noGrp="1"/>
          </p:cNvSpPr>
          <p:nvPr>
            <p:ph type="sldNum" sz="quarter" idx="12"/>
          </p:nvPr>
        </p:nvSpPr>
        <p:spPr/>
        <p:txBody>
          <a:bodyPr/>
          <a:lstStyle>
            <a:lvl1pPr>
              <a:defRPr/>
            </a:lvl1pPr>
          </a:lstStyle>
          <a:p>
            <a:pPr>
              <a:defRPr/>
            </a:pPr>
            <a:fld id="{C72D6401-F511-45DE-B65C-A73104E034D2}" type="slidenum">
              <a:rPr lang="en-US" altLang="zh-CN"/>
              <a:pPr>
                <a:defRPr/>
              </a:pPr>
              <a:t>‹#›</a:t>
            </a:fld>
            <a:endParaRPr lang="en-US" altLang="zh-CN"/>
          </a:p>
        </p:txBody>
      </p:sp>
    </p:spTree>
    <p:extLst>
      <p:ext uri="{BB962C8B-B14F-4D97-AF65-F5344CB8AC3E}">
        <p14:creationId xmlns:p14="http://schemas.microsoft.com/office/powerpoint/2010/main" val="345293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zh-CN"/>
          </a:p>
        </p:txBody>
      </p:sp>
      <p:sp>
        <p:nvSpPr>
          <p:cNvPr id="3" name="Footer Placeholder 4"/>
          <p:cNvSpPr>
            <a:spLocks noGrp="1"/>
          </p:cNvSpPr>
          <p:nvPr>
            <p:ph type="ftr" sz="quarter" idx="11"/>
          </p:nvPr>
        </p:nvSpPr>
        <p:spPr/>
        <p:txBody>
          <a:bodyPr/>
          <a:lstStyle>
            <a:lvl1pPr>
              <a:defRPr/>
            </a:lvl1pPr>
          </a:lstStyle>
          <a:p>
            <a:pPr>
              <a:defRPr/>
            </a:pPr>
            <a:endParaRPr lang="en-US" altLang="zh-CN"/>
          </a:p>
        </p:txBody>
      </p:sp>
      <p:sp>
        <p:nvSpPr>
          <p:cNvPr id="4" name="Slide Number Placeholder 5"/>
          <p:cNvSpPr>
            <a:spLocks noGrp="1"/>
          </p:cNvSpPr>
          <p:nvPr>
            <p:ph type="sldNum" sz="quarter" idx="12"/>
          </p:nvPr>
        </p:nvSpPr>
        <p:spPr/>
        <p:txBody>
          <a:bodyPr/>
          <a:lstStyle>
            <a:lvl1pPr>
              <a:defRPr/>
            </a:lvl1pPr>
          </a:lstStyle>
          <a:p>
            <a:pPr>
              <a:defRPr/>
            </a:pPr>
            <a:fld id="{9FE1ACD4-EE26-4769-A49A-C9C4D240BE4A}" type="slidenum">
              <a:rPr lang="en-US" altLang="zh-CN"/>
              <a:pPr>
                <a:defRPr/>
              </a:pPr>
              <a:t>‹#›</a:t>
            </a:fld>
            <a:endParaRPr lang="en-US" altLang="zh-CN"/>
          </a:p>
        </p:txBody>
      </p:sp>
    </p:spTree>
    <p:extLst>
      <p:ext uri="{BB962C8B-B14F-4D97-AF65-F5344CB8AC3E}">
        <p14:creationId xmlns:p14="http://schemas.microsoft.com/office/powerpoint/2010/main" val="192405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3"/>
          <p:cNvSpPr>
            <a:spLocks noGrp="1"/>
          </p:cNvSpPr>
          <p:nvPr>
            <p:ph type="dt" sz="half" idx="10"/>
          </p:nvPr>
        </p:nvSpPr>
        <p:spPr/>
        <p:txBody>
          <a:bodyPr/>
          <a:lstStyle>
            <a:lvl1pPr>
              <a:defRPr/>
            </a:lvl1pPr>
          </a:lstStyle>
          <a:p>
            <a:pPr>
              <a:defRPr/>
            </a:pPr>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F59FC524-58CF-44F2-9D82-079F9EFBE985}" type="slidenum">
              <a:rPr lang="en-US" altLang="zh-CN"/>
              <a:pPr>
                <a:defRPr/>
              </a:pPr>
              <a:t>‹#›</a:t>
            </a:fld>
            <a:endParaRPr lang="en-US" altLang="zh-CN"/>
          </a:p>
        </p:txBody>
      </p:sp>
    </p:spTree>
    <p:extLst>
      <p:ext uri="{BB962C8B-B14F-4D97-AF65-F5344CB8AC3E}">
        <p14:creationId xmlns:p14="http://schemas.microsoft.com/office/powerpoint/2010/main" val="1177988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zh-CN" altLang="en-US" smtClean="0"/>
              <a:t>单击此处编辑母版标题样式</a:t>
            </a:r>
            <a:endParaRPr lang="en-US" dirty="0"/>
          </a:p>
        </p:txBody>
      </p:sp>
      <p:sp>
        <p:nvSpPr>
          <p:cNvPr id="9" name="Date Placeholder 4"/>
          <p:cNvSpPr>
            <a:spLocks noGrp="1"/>
          </p:cNvSpPr>
          <p:nvPr>
            <p:ph type="dt" sz="half" idx="10"/>
          </p:nvPr>
        </p:nvSpPr>
        <p:spPr/>
        <p:txBody>
          <a:bodyPr/>
          <a:lstStyle>
            <a:lvl1pPr>
              <a:defRPr/>
            </a:lvl1pPr>
          </a:lstStyle>
          <a:p>
            <a:pPr>
              <a:defRPr/>
            </a:pPr>
            <a:endParaRPr lang="en-US" altLang="zh-CN"/>
          </a:p>
        </p:txBody>
      </p:sp>
      <p:sp>
        <p:nvSpPr>
          <p:cNvPr id="10" name="Footer Placeholder 5"/>
          <p:cNvSpPr>
            <a:spLocks noGrp="1"/>
          </p:cNvSpPr>
          <p:nvPr>
            <p:ph type="ftr" sz="quarter" idx="11"/>
          </p:nvPr>
        </p:nvSpPr>
        <p:spPr/>
        <p:txBody>
          <a:bodyPr/>
          <a:lstStyle>
            <a:lvl1pPr>
              <a:defRPr/>
            </a:lvl1pPr>
          </a:lstStyle>
          <a:p>
            <a:pPr>
              <a:defRPr/>
            </a:pPr>
            <a:endParaRPr lang="en-US" altLang="zh-CN"/>
          </a:p>
        </p:txBody>
      </p:sp>
      <p:sp>
        <p:nvSpPr>
          <p:cNvPr id="11" name="Slide Number Placeholder 6"/>
          <p:cNvSpPr>
            <a:spLocks noGrp="1"/>
          </p:cNvSpPr>
          <p:nvPr>
            <p:ph type="sldNum" sz="quarter" idx="12"/>
          </p:nvPr>
        </p:nvSpPr>
        <p:spPr/>
        <p:txBody>
          <a:bodyPr/>
          <a:lstStyle>
            <a:lvl1pPr>
              <a:defRPr/>
            </a:lvl1pPr>
          </a:lstStyle>
          <a:p>
            <a:pPr>
              <a:defRPr/>
            </a:pPr>
            <a:fld id="{CD8055A4-E790-4DDE-84C0-6DE099E0A85A}" type="slidenum">
              <a:rPr lang="en-US" altLang="zh-CN"/>
              <a:pPr>
                <a:defRPr/>
              </a:pPr>
              <a:t>‹#›</a:t>
            </a:fld>
            <a:endParaRPr lang="en-US" altLang="zh-CN"/>
          </a:p>
        </p:txBody>
      </p:sp>
    </p:spTree>
    <p:extLst>
      <p:ext uri="{BB962C8B-B14F-4D97-AF65-F5344CB8AC3E}">
        <p14:creationId xmlns:p14="http://schemas.microsoft.com/office/powerpoint/2010/main" val="3445483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zh-CN" altLang="en-US" smtClean="0"/>
              <a:t>单击此处编辑母版标题样式</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latin typeface="Arial" charset="0"/>
              </a:defRPr>
            </a:lvl1pPr>
          </a:lstStyle>
          <a:p>
            <a:pPr>
              <a:defRPr/>
            </a:pPr>
            <a:endParaRPr lang="en-US" altLang="zh-CN"/>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ltLang="zh-CN"/>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latin typeface="Arial" charset="0"/>
              </a:defRPr>
            </a:lvl1pPr>
          </a:lstStyle>
          <a:p>
            <a:pPr>
              <a:defRPr/>
            </a:pPr>
            <a:fld id="{E423D073-B779-43A6-A573-F39D38098D5B}"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915" r:id="rId1"/>
    <p:sldLayoutId id="2147483914" r:id="rId2"/>
    <p:sldLayoutId id="2147483916" r:id="rId3"/>
    <p:sldLayoutId id="2147483913" r:id="rId4"/>
    <p:sldLayoutId id="2147483912" r:id="rId5"/>
    <p:sldLayoutId id="2147483911" r:id="rId6"/>
    <p:sldLayoutId id="2147483910" r:id="rId7"/>
    <p:sldLayoutId id="2147483909" r:id="rId8"/>
    <p:sldLayoutId id="2147483917" r:id="rId9"/>
    <p:sldLayoutId id="2147483908" r:id="rId10"/>
    <p:sldLayoutId id="2147483907"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方正姚体" pitchFamily="2" charset="-122"/>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方正姚体" pitchFamily="2" charset="-122"/>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方正姚体" pitchFamily="2" charset="-122"/>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方正姚体" pitchFamily="2" charset="-122"/>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sz="2400"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ChangeArrowheads="1"/>
          </p:cNvSpPr>
          <p:nvPr/>
        </p:nvSpPr>
        <p:spPr bwMode="auto">
          <a:xfrm>
            <a:off x="1573108" y="1484313"/>
            <a:ext cx="573426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sz="7200" b="1" dirty="0" smtClean="0">
                <a:solidFill>
                  <a:srgbClr val="000000"/>
                </a:solidFill>
                <a:ea typeface="华文新魏" pitchFamily="2" charset="-122"/>
              </a:rPr>
              <a:t>政府</a:t>
            </a:r>
            <a:r>
              <a:rPr lang="zh-CN" altLang="en-US" sz="7200" b="1" dirty="0" smtClean="0">
                <a:solidFill>
                  <a:srgbClr val="000000"/>
                </a:solidFill>
                <a:ea typeface="华文新魏" pitchFamily="2" charset="-122"/>
              </a:rPr>
              <a:t>采购</a:t>
            </a:r>
            <a:r>
              <a:rPr lang="zh-CN" altLang="en-US" sz="7200" b="1" dirty="0" smtClean="0">
                <a:solidFill>
                  <a:srgbClr val="000000"/>
                </a:solidFill>
                <a:ea typeface="华文新魏" pitchFamily="2" charset="-122"/>
              </a:rPr>
              <a:t>常识</a:t>
            </a:r>
            <a:endParaRPr lang="zh-CN" altLang="en-US" sz="7200" b="1" dirty="0">
              <a:solidFill>
                <a:srgbClr val="000000"/>
              </a:solidFill>
              <a:ea typeface="华文新魏" pitchFamily="2" charset="-122"/>
            </a:endParaRPr>
          </a:p>
        </p:txBody>
      </p:sp>
      <p:sp>
        <p:nvSpPr>
          <p:cNvPr id="15362" name="Text Box 5"/>
          <p:cNvSpPr txBox="1">
            <a:spLocks noChangeArrowheads="1"/>
          </p:cNvSpPr>
          <p:nvPr/>
        </p:nvSpPr>
        <p:spPr bwMode="auto">
          <a:xfrm>
            <a:off x="617185" y="4365104"/>
            <a:ext cx="72009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lgn="ctr">
              <a:spcBef>
                <a:spcPct val="50000"/>
              </a:spcBef>
            </a:pPr>
            <a:r>
              <a:rPr lang="zh-CN" altLang="en-US" sz="4000" b="1" dirty="0" smtClean="0">
                <a:solidFill>
                  <a:srgbClr val="000000"/>
                </a:solidFill>
                <a:ea typeface="华文新魏" pitchFamily="2" charset="-122"/>
              </a:rPr>
              <a:t>资产处</a:t>
            </a:r>
            <a:endParaRPr lang="en-US" altLang="zh-CN" sz="4000" b="1" dirty="0">
              <a:solidFill>
                <a:srgbClr val="000000"/>
              </a:solidFill>
              <a:ea typeface="华文新魏" pitchFamily="2" charset="-122"/>
            </a:endParaRPr>
          </a:p>
          <a:p>
            <a:pPr algn="ctr">
              <a:spcBef>
                <a:spcPct val="50000"/>
              </a:spcBef>
            </a:pPr>
            <a:r>
              <a:rPr lang="en-US" altLang="zh-CN" sz="4000" b="1" dirty="0" smtClean="0">
                <a:solidFill>
                  <a:srgbClr val="000000"/>
                </a:solidFill>
                <a:ea typeface="华文新魏" pitchFamily="2" charset="-122"/>
              </a:rPr>
              <a:t>2018</a:t>
            </a:r>
            <a:r>
              <a:rPr lang="zh-CN" altLang="en-US" sz="4000" b="1" dirty="0" smtClean="0">
                <a:solidFill>
                  <a:srgbClr val="000000"/>
                </a:solidFill>
                <a:ea typeface="华文新魏" pitchFamily="2" charset="-122"/>
              </a:rPr>
              <a:t>年</a:t>
            </a:r>
            <a:r>
              <a:rPr lang="en-US" altLang="zh-CN" sz="4000" b="1" smtClean="0">
                <a:solidFill>
                  <a:srgbClr val="000000"/>
                </a:solidFill>
                <a:ea typeface="华文新魏" pitchFamily="2" charset="-122"/>
              </a:rPr>
              <a:t>12</a:t>
            </a:r>
            <a:r>
              <a:rPr lang="zh-CN" altLang="en-US" sz="4000" b="1" smtClean="0">
                <a:solidFill>
                  <a:srgbClr val="000000"/>
                </a:solidFill>
                <a:ea typeface="华文新魏" pitchFamily="2" charset="-122"/>
              </a:rPr>
              <a:t>月</a:t>
            </a:r>
            <a:endParaRPr lang="zh-CN" altLang="en-US" sz="4000" b="1" dirty="0">
              <a:solidFill>
                <a:srgbClr val="000000"/>
              </a:solidFill>
              <a:ea typeface="华文新魏"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650" y="836613"/>
            <a:ext cx="7561263" cy="5745163"/>
          </a:xfrm>
          <a:prstGeom prst="rect">
            <a:avLst/>
          </a:prstGeom>
          <a:noFill/>
        </p:spPr>
        <p:txBody>
          <a:bodyPr>
            <a:spAutoFit/>
          </a:bodyPr>
          <a:lstStyle/>
          <a:p>
            <a:pPr>
              <a:defRPr/>
            </a:pPr>
            <a:r>
              <a:rPr lang="en-US" altLang="zh-CN" sz="3200" b="1" dirty="0" smtClean="0">
                <a:latin typeface="仿宋" pitchFamily="49" charset="-122"/>
                <a:ea typeface="仿宋" pitchFamily="49" charset="-122"/>
              </a:rPr>
              <a:t>         </a:t>
            </a:r>
            <a:r>
              <a:rPr lang="zh-CN" altLang="en-US" sz="3200" b="1" dirty="0" smtClean="0">
                <a:latin typeface="仿宋" pitchFamily="49" charset="-122"/>
                <a:ea typeface="仿宋" pitchFamily="49" charset="-122"/>
              </a:rPr>
              <a:t>二、政府采购类型</a:t>
            </a:r>
            <a:endParaRPr lang="en-US" altLang="zh-CN" sz="3200" b="1" dirty="0" smtClean="0">
              <a:latin typeface="仿宋" pitchFamily="49" charset="-122"/>
              <a:ea typeface="仿宋" pitchFamily="49" charset="-122"/>
            </a:endParaRPr>
          </a:p>
          <a:p>
            <a:pPr>
              <a:defRPr/>
            </a:pPr>
            <a:r>
              <a:rPr lang="en-US" altLang="zh-CN" sz="3200" b="1" dirty="0" smtClean="0">
                <a:latin typeface="仿宋" pitchFamily="49" charset="-122"/>
                <a:ea typeface="仿宋" pitchFamily="49" charset="-122"/>
              </a:rPr>
              <a:t>     </a:t>
            </a:r>
            <a:r>
              <a:rPr lang="zh-CN" altLang="en-US" sz="2800" b="1" u="sng" dirty="0" smtClean="0">
                <a:latin typeface="仿宋" pitchFamily="49" charset="-122"/>
                <a:ea typeface="仿宋" pitchFamily="49" charset="-122"/>
              </a:rPr>
              <a:t>集中采购</a:t>
            </a:r>
            <a:r>
              <a:rPr lang="zh-CN" altLang="en-US" sz="2800" b="1" dirty="0" smtClean="0">
                <a:latin typeface="仿宋" pitchFamily="49" charset="-122"/>
                <a:ea typeface="仿宋" pitchFamily="49" charset="-122"/>
              </a:rPr>
              <a:t> </a:t>
            </a:r>
            <a:r>
              <a:rPr lang="en-US" altLang="zh-CN" sz="2800" b="1" dirty="0">
                <a:latin typeface="仿宋" pitchFamily="49" charset="-122"/>
                <a:ea typeface="仿宋" pitchFamily="49" charset="-122"/>
              </a:rPr>
              <a:t> </a:t>
            </a:r>
            <a:r>
              <a:rPr lang="zh-CN" altLang="en-US" sz="2800" b="1" u="sng" dirty="0" smtClean="0">
                <a:latin typeface="仿宋" pitchFamily="49" charset="-122"/>
                <a:ea typeface="仿宋" pitchFamily="49" charset="-122"/>
              </a:rPr>
              <a:t>分散采购</a:t>
            </a:r>
            <a:r>
              <a:rPr lang="zh-CN" altLang="en-US" sz="2800" b="1" dirty="0" smtClean="0">
                <a:latin typeface="仿宋" pitchFamily="49" charset="-122"/>
                <a:ea typeface="仿宋" pitchFamily="49" charset="-122"/>
              </a:rPr>
              <a:t> </a:t>
            </a:r>
            <a:r>
              <a:rPr lang="en-US" altLang="zh-CN" sz="2800" b="1" dirty="0">
                <a:latin typeface="仿宋" pitchFamily="49" charset="-122"/>
                <a:ea typeface="仿宋" pitchFamily="49" charset="-122"/>
              </a:rPr>
              <a:t> </a:t>
            </a:r>
            <a:r>
              <a:rPr lang="zh-CN" altLang="en-US" sz="2800" b="1" u="sng" dirty="0" smtClean="0">
                <a:latin typeface="仿宋" pitchFamily="49" charset="-122"/>
                <a:ea typeface="仿宋" pitchFamily="49" charset="-122"/>
              </a:rPr>
              <a:t>单位自行采购</a:t>
            </a:r>
            <a:endParaRPr lang="en-US" altLang="zh-CN" sz="2800" b="1" u="sng" dirty="0" smtClean="0">
              <a:latin typeface="仿宋" pitchFamily="49" charset="-122"/>
              <a:ea typeface="仿宋" pitchFamily="49" charset="-122"/>
            </a:endParaRPr>
          </a:p>
          <a:p>
            <a:pPr>
              <a:lnSpc>
                <a:spcPts val="2800"/>
              </a:lnSpc>
            </a:pPr>
            <a:r>
              <a:rPr lang="en-US" altLang="zh-CN" sz="3200" b="1" dirty="0" smtClean="0">
                <a:latin typeface="仿宋" pitchFamily="49" charset="-122"/>
                <a:ea typeface="仿宋" pitchFamily="49" charset="-122"/>
              </a:rPr>
              <a:t>   </a:t>
            </a:r>
            <a:r>
              <a:rPr lang="zh-CN" altLang="en-US" sz="2800" b="1" dirty="0" smtClean="0">
                <a:latin typeface="仿宋" pitchFamily="49" charset="-122"/>
                <a:ea typeface="仿宋" pitchFamily="49" charset="-122"/>
              </a:rPr>
              <a:t>集中采购   是指采购人将列入集中采购的项目委托集中采购机构代理采购或者进行部门集中采购的行为。</a:t>
            </a:r>
            <a:endParaRPr lang="en-US" altLang="zh-CN" sz="2800" b="1" dirty="0" smtClean="0">
              <a:latin typeface="仿宋" pitchFamily="49" charset="-122"/>
              <a:ea typeface="仿宋" pitchFamily="49" charset="-122"/>
            </a:endParaRPr>
          </a:p>
          <a:p>
            <a:pPr>
              <a:lnSpc>
                <a:spcPts val="2800"/>
              </a:lnSpc>
            </a:pPr>
            <a:r>
              <a:rPr lang="en-US" altLang="zh-CN" sz="2400" b="1" dirty="0">
                <a:latin typeface="仿宋" pitchFamily="49" charset="-122"/>
                <a:ea typeface="仿宋" pitchFamily="49" charset="-122"/>
              </a:rPr>
              <a:t> </a:t>
            </a:r>
            <a:r>
              <a:rPr lang="en-US" altLang="zh-CN" sz="2400" b="1" dirty="0" smtClean="0">
                <a:latin typeface="仿宋" pitchFamily="49" charset="-122"/>
                <a:ea typeface="仿宋" pitchFamily="49" charset="-122"/>
              </a:rPr>
              <a:t>   </a:t>
            </a:r>
            <a:r>
              <a:rPr lang="zh-CN" altLang="en-US" sz="2000" b="1" dirty="0" smtClean="0">
                <a:latin typeface="仿宋" pitchFamily="49" charset="-122"/>
                <a:ea typeface="仿宋" pitchFamily="49" charset="-122"/>
              </a:rPr>
              <a:t>如</a:t>
            </a:r>
            <a:r>
              <a:rPr lang="zh-CN" altLang="zh-CN" sz="2000" b="1" dirty="0" smtClean="0">
                <a:latin typeface="仿宋" pitchFamily="49" charset="-122"/>
                <a:ea typeface="仿宋" pitchFamily="49" charset="-122"/>
              </a:rPr>
              <a:t>采购</a:t>
            </a:r>
            <a:r>
              <a:rPr lang="zh-CN" altLang="zh-CN" sz="2000" b="1" dirty="0">
                <a:latin typeface="仿宋" pitchFamily="49" charset="-122"/>
                <a:ea typeface="仿宋" pitchFamily="49" charset="-122"/>
              </a:rPr>
              <a:t>单位申请分散采购或单位自行采购类型的，应当符合下列条件：</a:t>
            </a:r>
          </a:p>
          <a:p>
            <a:pPr>
              <a:lnSpc>
                <a:spcPts val="2800"/>
              </a:lnSpc>
            </a:pPr>
            <a:r>
              <a:rPr lang="en-US" altLang="zh-CN" sz="2000" b="1" dirty="0">
                <a:latin typeface="仿宋" pitchFamily="49" charset="-122"/>
                <a:ea typeface="仿宋" pitchFamily="49" charset="-122"/>
              </a:rPr>
              <a:t>    </a:t>
            </a:r>
            <a:r>
              <a:rPr lang="zh-CN" altLang="zh-CN" sz="2000" b="1" dirty="0">
                <a:latin typeface="仿宋" pitchFamily="49" charset="-122"/>
                <a:ea typeface="仿宋" pitchFamily="49" charset="-122"/>
              </a:rPr>
              <a:t>（一）采购项目涉及国家安全和秘密，不宜由采购代理机构参与的</a:t>
            </a:r>
            <a:r>
              <a:rPr lang="zh-CN" altLang="zh-CN" sz="2000" b="1" dirty="0" smtClean="0">
                <a:latin typeface="仿宋" pitchFamily="49" charset="-122"/>
                <a:ea typeface="仿宋" pitchFamily="49" charset="-122"/>
              </a:rPr>
              <a:t>；</a:t>
            </a:r>
            <a:endParaRPr lang="en-US" altLang="zh-CN" sz="2000" b="1" dirty="0" smtClean="0">
              <a:latin typeface="仿宋" pitchFamily="49" charset="-122"/>
              <a:ea typeface="仿宋" pitchFamily="49" charset="-122"/>
            </a:endParaRPr>
          </a:p>
          <a:p>
            <a:pPr>
              <a:lnSpc>
                <a:spcPts val="2800"/>
              </a:lnSpc>
            </a:pPr>
            <a:r>
              <a:rPr lang="zh-CN" altLang="en-US" sz="2000" b="1" dirty="0" smtClean="0">
                <a:latin typeface="仿宋" pitchFamily="49" charset="-122"/>
                <a:ea typeface="仿宋" pitchFamily="49" charset="-122"/>
              </a:rPr>
              <a:t>  （</a:t>
            </a:r>
            <a:r>
              <a:rPr lang="zh-CN" altLang="en-US" sz="2000" b="1" dirty="0">
                <a:latin typeface="仿宋" pitchFamily="49" charset="-122"/>
                <a:ea typeface="仿宋" pitchFamily="49" charset="-122"/>
              </a:rPr>
              <a:t>二）因非单位自身原因而引起的采购任务紧急，集中采购不能满足其时间要求的；</a:t>
            </a:r>
          </a:p>
          <a:p>
            <a:pPr>
              <a:lnSpc>
                <a:spcPts val="2800"/>
              </a:lnSpc>
            </a:pPr>
            <a:r>
              <a:rPr lang="zh-CN" altLang="en-US" sz="2000" b="1" dirty="0">
                <a:latin typeface="仿宋" pitchFamily="49" charset="-122"/>
                <a:ea typeface="仿宋" pitchFamily="49" charset="-122"/>
              </a:rPr>
              <a:t>  </a:t>
            </a:r>
            <a:r>
              <a:rPr lang="zh-CN" altLang="en-US" sz="2000" b="1" dirty="0" smtClean="0">
                <a:latin typeface="仿宋" pitchFamily="49" charset="-122"/>
                <a:ea typeface="仿宋" pitchFamily="49" charset="-122"/>
              </a:rPr>
              <a:t>（</a:t>
            </a:r>
            <a:r>
              <a:rPr lang="zh-CN" altLang="en-US" sz="2000" b="1" dirty="0">
                <a:latin typeface="仿宋" pitchFamily="49" charset="-122"/>
                <a:ea typeface="仿宋" pitchFamily="49" charset="-122"/>
              </a:rPr>
              <a:t>三）因项目专业特殊或技术复杂，当地集中采购机构认为其暂不具备采购能力的；</a:t>
            </a:r>
          </a:p>
          <a:p>
            <a:pPr>
              <a:lnSpc>
                <a:spcPts val="2800"/>
              </a:lnSpc>
            </a:pPr>
            <a:r>
              <a:rPr lang="zh-CN" altLang="en-US" sz="2000" b="1" dirty="0">
                <a:latin typeface="仿宋" pitchFamily="49" charset="-122"/>
                <a:ea typeface="仿宋" pitchFamily="49" charset="-122"/>
              </a:rPr>
              <a:t>    （四）按专业要求应特别定制，且不具有批量采购性质而不适合集中采购的</a:t>
            </a:r>
            <a:r>
              <a:rPr lang="zh-CN" altLang="en-US" sz="2000" b="1" dirty="0" smtClean="0">
                <a:latin typeface="仿宋" pitchFamily="49" charset="-122"/>
                <a:ea typeface="仿宋" pitchFamily="49" charset="-122"/>
              </a:rPr>
              <a:t>。</a:t>
            </a:r>
            <a:endParaRPr lang="zh-CN" altLang="en-US" sz="2000" b="1" dirty="0">
              <a:latin typeface="仿宋" pitchFamily="49" charset="-122"/>
              <a:ea typeface="仿宋" pitchFamily="49" charset="-122"/>
            </a:endParaRPr>
          </a:p>
        </p:txBody>
      </p:sp>
    </p:spTree>
    <p:extLst>
      <p:ext uri="{BB962C8B-B14F-4D97-AF65-F5344CB8AC3E}">
        <p14:creationId xmlns:p14="http://schemas.microsoft.com/office/powerpoint/2010/main" val="3022738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650" y="836613"/>
            <a:ext cx="7561263" cy="5667257"/>
          </a:xfrm>
          <a:prstGeom prst="rect">
            <a:avLst/>
          </a:prstGeom>
          <a:noFill/>
        </p:spPr>
        <p:txBody>
          <a:bodyPr>
            <a:spAutoFit/>
          </a:bodyPr>
          <a:lstStyle/>
          <a:p>
            <a:pPr>
              <a:lnSpc>
                <a:spcPts val="4000"/>
              </a:lnSpc>
            </a:pPr>
            <a:r>
              <a:rPr lang="zh-CN" altLang="en-US" sz="3200" b="1" dirty="0" smtClean="0">
                <a:latin typeface="仿宋" pitchFamily="49" charset="-122"/>
                <a:ea typeface="仿宋" pitchFamily="49" charset="-122"/>
              </a:rPr>
              <a:t>    分散采购  是指采购人将采购限额标准以上的未列入集中采购目录的项目自行采购或者委托采购代理机构代理采购的行为。包括</a:t>
            </a:r>
            <a:r>
              <a:rPr lang="zh-CN" altLang="en-US" sz="3200" b="1" dirty="0">
                <a:latin typeface="仿宋" pitchFamily="49" charset="-122"/>
                <a:ea typeface="仿宋" pitchFamily="49" charset="-122"/>
              </a:rPr>
              <a:t>分散自行组织采购和分散委托采购两种类型</a:t>
            </a:r>
            <a:r>
              <a:rPr lang="zh-CN" altLang="en-US" sz="3200" b="1" dirty="0" smtClean="0">
                <a:latin typeface="仿宋" pitchFamily="49" charset="-122"/>
                <a:ea typeface="仿宋" pitchFamily="49" charset="-122"/>
              </a:rPr>
              <a:t>。</a:t>
            </a:r>
            <a:endParaRPr lang="en-US" altLang="zh-CN" sz="3200" b="1" dirty="0" smtClean="0">
              <a:latin typeface="仿宋" pitchFamily="49" charset="-122"/>
              <a:ea typeface="仿宋" pitchFamily="49" charset="-122"/>
            </a:endParaRPr>
          </a:p>
          <a:p>
            <a:pPr>
              <a:lnSpc>
                <a:spcPts val="4000"/>
              </a:lnSpc>
            </a:pPr>
            <a:r>
              <a:rPr lang="en-US" altLang="zh-CN" sz="3200" b="1" dirty="0">
                <a:latin typeface="仿宋" pitchFamily="49" charset="-122"/>
                <a:ea typeface="仿宋" pitchFamily="49" charset="-122"/>
              </a:rPr>
              <a:t> </a:t>
            </a:r>
            <a:r>
              <a:rPr lang="en-US" altLang="zh-CN" sz="3200" b="1" dirty="0" smtClean="0">
                <a:latin typeface="仿宋" pitchFamily="49" charset="-122"/>
                <a:ea typeface="仿宋" pitchFamily="49" charset="-122"/>
              </a:rPr>
              <a:t>   </a:t>
            </a:r>
            <a:r>
              <a:rPr lang="zh-CN" altLang="en-US" sz="2800" b="1" dirty="0" smtClean="0">
                <a:latin typeface="仿宋" pitchFamily="49" charset="-122"/>
                <a:ea typeface="仿宋" pitchFamily="49" charset="-122"/>
              </a:rPr>
              <a:t>分散</a:t>
            </a:r>
            <a:r>
              <a:rPr lang="zh-CN" altLang="en-US" sz="2800" b="1" dirty="0">
                <a:latin typeface="仿宋" pitchFamily="49" charset="-122"/>
                <a:ea typeface="仿宋" pitchFamily="49" charset="-122"/>
              </a:rPr>
              <a:t>自行组织采购是指由采购单位自行组织并严格按照</a:t>
            </a:r>
            <a:r>
              <a:rPr lang="en-US" altLang="zh-CN" sz="2800" b="1" dirty="0">
                <a:latin typeface="仿宋" pitchFamily="49" charset="-122"/>
                <a:ea typeface="仿宋" pitchFamily="49" charset="-122"/>
              </a:rPr>
              <a:t>《</a:t>
            </a:r>
            <a:r>
              <a:rPr lang="zh-CN" altLang="en-US" sz="2800" b="1" dirty="0">
                <a:latin typeface="仿宋" pitchFamily="49" charset="-122"/>
                <a:ea typeface="仿宋" pitchFamily="49" charset="-122"/>
              </a:rPr>
              <a:t>政府采购法</a:t>
            </a:r>
            <a:r>
              <a:rPr lang="en-US" altLang="zh-CN" sz="2800" b="1" dirty="0">
                <a:latin typeface="仿宋" pitchFamily="49" charset="-122"/>
                <a:ea typeface="仿宋" pitchFamily="49" charset="-122"/>
              </a:rPr>
              <a:t>》</a:t>
            </a:r>
            <a:r>
              <a:rPr lang="zh-CN" altLang="en-US" sz="2800" b="1" dirty="0">
                <a:latin typeface="仿宋" pitchFamily="49" charset="-122"/>
                <a:ea typeface="仿宋" pitchFamily="49" charset="-122"/>
              </a:rPr>
              <a:t>的有关规定实施的</a:t>
            </a:r>
            <a:r>
              <a:rPr lang="zh-CN" altLang="en-US" sz="2800" b="1" dirty="0" smtClean="0">
                <a:latin typeface="仿宋" pitchFamily="49" charset="-122"/>
                <a:ea typeface="仿宋" pitchFamily="49" charset="-122"/>
              </a:rPr>
              <a:t>采购</a:t>
            </a:r>
            <a:r>
              <a:rPr lang="zh-CN" altLang="en-US" sz="2800" b="1" dirty="0">
                <a:latin typeface="仿宋" pitchFamily="49" charset="-122"/>
                <a:ea typeface="仿宋" pitchFamily="49" charset="-122"/>
              </a:rPr>
              <a:t>。</a:t>
            </a:r>
            <a:endParaRPr lang="en-US" altLang="zh-CN" sz="2800" b="1" dirty="0" smtClean="0">
              <a:latin typeface="仿宋" pitchFamily="49" charset="-122"/>
              <a:ea typeface="仿宋" pitchFamily="49" charset="-122"/>
            </a:endParaRPr>
          </a:p>
          <a:p>
            <a:pPr>
              <a:lnSpc>
                <a:spcPts val="4000"/>
              </a:lnSpc>
            </a:pPr>
            <a:r>
              <a:rPr lang="en-US" altLang="zh-CN" sz="2800" b="1" dirty="0">
                <a:latin typeface="仿宋" pitchFamily="49" charset="-122"/>
                <a:ea typeface="仿宋" pitchFamily="49" charset="-122"/>
              </a:rPr>
              <a:t> </a:t>
            </a:r>
            <a:r>
              <a:rPr lang="en-US" altLang="zh-CN" sz="2800" b="1" dirty="0" smtClean="0">
                <a:latin typeface="仿宋" pitchFamily="49" charset="-122"/>
                <a:ea typeface="仿宋" pitchFamily="49" charset="-122"/>
              </a:rPr>
              <a:t>   </a:t>
            </a:r>
            <a:r>
              <a:rPr lang="zh-CN" altLang="en-US" sz="2800" b="1" dirty="0" smtClean="0">
                <a:latin typeface="仿宋" pitchFamily="49" charset="-122"/>
                <a:ea typeface="仿宋" pitchFamily="49" charset="-122"/>
              </a:rPr>
              <a:t>分散</a:t>
            </a:r>
            <a:r>
              <a:rPr lang="zh-CN" altLang="en-US" sz="2800" b="1" dirty="0">
                <a:latin typeface="仿宋" pitchFamily="49" charset="-122"/>
                <a:ea typeface="仿宋" pitchFamily="49" charset="-122"/>
              </a:rPr>
              <a:t>委托采购是指由采购单位委托具有“政府采购业务代理资格”的社会中介采购代理机构组织实施的采购</a:t>
            </a:r>
            <a:r>
              <a:rPr lang="zh-CN" altLang="en-US" sz="2800" b="1" dirty="0" smtClean="0">
                <a:latin typeface="仿宋" pitchFamily="49" charset="-122"/>
                <a:ea typeface="仿宋" pitchFamily="49" charset="-122"/>
              </a:rPr>
              <a:t>。</a:t>
            </a:r>
            <a:endParaRPr lang="en-US" altLang="zh-CN" sz="2800" b="1" dirty="0" smtClean="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71600" y="1052736"/>
            <a:ext cx="6840760" cy="4893647"/>
          </a:xfrm>
          <a:prstGeom prst="rect">
            <a:avLst/>
          </a:prstGeom>
        </p:spPr>
        <p:txBody>
          <a:bodyPr wrap="square">
            <a:spAutoFit/>
          </a:bodyPr>
          <a:lstStyle/>
          <a:p>
            <a:pPr>
              <a:defRPr/>
            </a:pPr>
            <a:r>
              <a:rPr lang="en-US" altLang="zh-CN" dirty="0"/>
              <a:t> </a:t>
            </a:r>
            <a:r>
              <a:rPr lang="en-US" altLang="zh-CN" dirty="0" smtClean="0"/>
              <a:t>       </a:t>
            </a:r>
            <a:r>
              <a:rPr lang="zh-CN" altLang="zh-CN" sz="2400" b="1" dirty="0" smtClean="0">
                <a:latin typeface="仿宋" pitchFamily="49" charset="-122"/>
                <a:ea typeface="仿宋" pitchFamily="49" charset="-122"/>
              </a:rPr>
              <a:t>预算</a:t>
            </a:r>
            <a:r>
              <a:rPr lang="zh-CN" altLang="zh-CN" sz="2400" b="1" dirty="0">
                <a:latin typeface="仿宋" pitchFamily="49" charset="-122"/>
                <a:ea typeface="仿宋" pitchFamily="49" charset="-122"/>
              </a:rPr>
              <a:t>金额达到公开招标数额标准以上的，采购单位要求分散自行组织采购的，同时还应当符合下列条件：</a:t>
            </a:r>
          </a:p>
          <a:p>
            <a:r>
              <a:rPr lang="en-US" altLang="zh-CN" sz="2400" b="1" dirty="0">
                <a:latin typeface="仿宋" pitchFamily="49" charset="-122"/>
                <a:ea typeface="仿宋" pitchFamily="49" charset="-122"/>
              </a:rPr>
              <a:t>    </a:t>
            </a:r>
            <a:r>
              <a:rPr lang="zh-CN" altLang="zh-CN" sz="2400" b="1" dirty="0">
                <a:latin typeface="仿宋" pitchFamily="49" charset="-122"/>
                <a:ea typeface="仿宋" pitchFamily="49" charset="-122"/>
              </a:rPr>
              <a:t>（一）具有独立承担民事责任的能力；</a:t>
            </a:r>
          </a:p>
          <a:p>
            <a:r>
              <a:rPr lang="en-US" altLang="zh-CN" sz="2400" b="1" dirty="0">
                <a:latin typeface="仿宋" pitchFamily="49" charset="-122"/>
                <a:ea typeface="仿宋" pitchFamily="49" charset="-122"/>
              </a:rPr>
              <a:t>    </a:t>
            </a:r>
            <a:r>
              <a:rPr lang="zh-CN" altLang="zh-CN" sz="2400" b="1" dirty="0">
                <a:latin typeface="仿宋" pitchFamily="49" charset="-122"/>
                <a:ea typeface="仿宋" pitchFamily="49" charset="-122"/>
              </a:rPr>
              <a:t>（二）具有编制采购文件和组织实施采购的能力；</a:t>
            </a:r>
          </a:p>
          <a:p>
            <a:r>
              <a:rPr lang="en-US" altLang="zh-CN" sz="2400" b="1" dirty="0">
                <a:latin typeface="仿宋" pitchFamily="49" charset="-122"/>
                <a:ea typeface="仿宋" pitchFamily="49" charset="-122"/>
              </a:rPr>
              <a:t>    </a:t>
            </a:r>
            <a:r>
              <a:rPr lang="zh-CN" altLang="zh-CN" sz="2400" b="1" dirty="0">
                <a:latin typeface="仿宋" pitchFamily="49" charset="-122"/>
                <a:ea typeface="仿宋" pitchFamily="49" charset="-122"/>
              </a:rPr>
              <a:t>（三）具有与采购项目规模和复杂程度相适应的技术、经济等方面的专业人员；</a:t>
            </a:r>
          </a:p>
          <a:p>
            <a:r>
              <a:rPr lang="en-US" altLang="zh-CN" sz="2400" b="1" dirty="0">
                <a:latin typeface="仿宋" pitchFamily="49" charset="-122"/>
                <a:ea typeface="仿宋" pitchFamily="49" charset="-122"/>
              </a:rPr>
              <a:t>    </a:t>
            </a:r>
            <a:r>
              <a:rPr lang="zh-CN" altLang="zh-CN" sz="2400" b="1" dirty="0">
                <a:latin typeface="仿宋" pitchFamily="49" charset="-122"/>
                <a:ea typeface="仿宋" pitchFamily="49" charset="-122"/>
              </a:rPr>
              <a:t>（四）采购经办人员应当经过省级以上财政部门组织或认定的政府采购业务培训。</a:t>
            </a:r>
          </a:p>
          <a:p>
            <a:r>
              <a:rPr lang="en-US" altLang="zh-CN" sz="2400" b="1" dirty="0">
                <a:latin typeface="仿宋" pitchFamily="49" charset="-122"/>
                <a:ea typeface="仿宋" pitchFamily="49" charset="-122"/>
              </a:rPr>
              <a:t>    </a:t>
            </a:r>
            <a:r>
              <a:rPr lang="zh-CN" altLang="zh-CN" sz="2400" b="1" dirty="0">
                <a:latin typeface="仿宋" pitchFamily="49" charset="-122"/>
                <a:ea typeface="仿宋" pitchFamily="49" charset="-122"/>
              </a:rPr>
              <a:t>不符合以上条件的，采购单位应当委托具备“政府采购业务代理资格”的采购代理机构组织采购。</a:t>
            </a:r>
            <a:endParaRPr lang="zh-CN" altLang="en-US" sz="2400" dirty="0"/>
          </a:p>
        </p:txBody>
      </p:sp>
    </p:spTree>
    <p:extLst>
      <p:ext uri="{BB962C8B-B14F-4D97-AF65-F5344CB8AC3E}">
        <p14:creationId xmlns:p14="http://schemas.microsoft.com/office/powerpoint/2010/main" val="2415221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561263" cy="6370975"/>
          </a:xfrm>
          <a:prstGeom prst="rect">
            <a:avLst/>
          </a:prstGeom>
          <a:noFill/>
        </p:spPr>
        <p:txBody>
          <a:bodyPr>
            <a:spAutoFit/>
          </a:bodyPr>
          <a:lstStyle/>
          <a:p>
            <a:pPr>
              <a:defRPr/>
            </a:pPr>
            <a:r>
              <a:rPr lang="en-US" altLang="zh-CN" sz="3200" b="1" dirty="0">
                <a:latin typeface="仿宋" pitchFamily="49" charset="-122"/>
                <a:ea typeface="仿宋" pitchFamily="49" charset="-122"/>
              </a:rPr>
              <a:t> </a:t>
            </a:r>
            <a:r>
              <a:rPr lang="en-US" altLang="zh-CN" sz="3200" b="1" dirty="0" smtClean="0">
                <a:latin typeface="仿宋" pitchFamily="49" charset="-122"/>
                <a:ea typeface="仿宋" pitchFamily="49" charset="-122"/>
              </a:rPr>
              <a:t>   </a:t>
            </a:r>
            <a:r>
              <a:rPr lang="zh-CN" altLang="zh-CN" sz="3200" b="1" dirty="0" smtClean="0">
                <a:latin typeface="仿宋" pitchFamily="49" charset="-122"/>
                <a:ea typeface="仿宋" pitchFamily="49" charset="-122"/>
              </a:rPr>
              <a:t>单位</a:t>
            </a:r>
            <a:r>
              <a:rPr lang="zh-CN" altLang="zh-CN" sz="3200" b="1" dirty="0">
                <a:latin typeface="仿宋" pitchFamily="49" charset="-122"/>
                <a:ea typeface="仿宋" pitchFamily="49" charset="-122"/>
              </a:rPr>
              <a:t>自行</a:t>
            </a:r>
            <a:r>
              <a:rPr lang="zh-CN" altLang="zh-CN" sz="3200" b="1" dirty="0" smtClean="0">
                <a:latin typeface="仿宋" pitchFamily="49" charset="-122"/>
                <a:ea typeface="仿宋" pitchFamily="49" charset="-122"/>
              </a:rPr>
              <a:t>采购</a:t>
            </a:r>
            <a:r>
              <a:rPr lang="en-US" altLang="zh-CN" sz="3200" b="1" dirty="0" smtClean="0">
                <a:latin typeface="仿宋" pitchFamily="49" charset="-122"/>
                <a:ea typeface="仿宋" pitchFamily="49" charset="-122"/>
              </a:rPr>
              <a:t>  </a:t>
            </a:r>
            <a:r>
              <a:rPr lang="zh-CN" altLang="zh-CN" sz="3200" b="1" dirty="0" smtClean="0">
                <a:latin typeface="仿宋" pitchFamily="49" charset="-122"/>
                <a:ea typeface="仿宋" pitchFamily="49" charset="-122"/>
              </a:rPr>
              <a:t>是</a:t>
            </a:r>
            <a:r>
              <a:rPr lang="zh-CN" altLang="zh-CN" sz="3200" b="1" dirty="0">
                <a:latin typeface="仿宋" pitchFamily="49" charset="-122"/>
                <a:ea typeface="仿宋" pitchFamily="49" charset="-122"/>
              </a:rPr>
              <a:t>指由采购单位自行按照单位内部的有关采购管理办法或参照《政府采购法》的有关规定组织实施的采购</a:t>
            </a:r>
            <a:r>
              <a:rPr lang="zh-CN" altLang="zh-CN" sz="3200" b="1" dirty="0" smtClean="0">
                <a:latin typeface="仿宋" pitchFamily="49" charset="-122"/>
                <a:ea typeface="仿宋" pitchFamily="49" charset="-122"/>
              </a:rPr>
              <a:t>。</a:t>
            </a:r>
            <a:endParaRPr lang="en-US" altLang="zh-CN" sz="3200" b="1" dirty="0" smtClean="0">
              <a:latin typeface="仿宋" pitchFamily="49" charset="-122"/>
              <a:ea typeface="仿宋" pitchFamily="49" charset="-122"/>
            </a:endParaRPr>
          </a:p>
          <a:p>
            <a:pPr>
              <a:defRPr/>
            </a:pPr>
            <a:r>
              <a:rPr lang="en-US" altLang="zh-CN" sz="2400" b="1" dirty="0">
                <a:latin typeface="仿宋" pitchFamily="49" charset="-122"/>
                <a:ea typeface="仿宋" pitchFamily="49" charset="-122"/>
              </a:rPr>
              <a:t> </a:t>
            </a:r>
            <a:r>
              <a:rPr lang="en-US" altLang="zh-CN" sz="2400" b="1" dirty="0" smtClean="0">
                <a:latin typeface="仿宋" pitchFamily="49" charset="-122"/>
                <a:ea typeface="仿宋" pitchFamily="49" charset="-122"/>
              </a:rPr>
              <a:t>   </a:t>
            </a:r>
            <a:r>
              <a:rPr lang="en-US" altLang="zh-CN" sz="2400" b="1" dirty="0" smtClean="0">
                <a:latin typeface="宋体" panose="02010600030101010101" pitchFamily="2" charset="-122"/>
              </a:rPr>
              <a:t>①</a:t>
            </a:r>
            <a:r>
              <a:rPr lang="zh-CN" altLang="zh-CN" sz="2400" b="1" dirty="0" smtClean="0">
                <a:latin typeface="仿宋" pitchFamily="49" charset="-122"/>
                <a:ea typeface="仿宋" pitchFamily="49" charset="-122"/>
              </a:rPr>
              <a:t>预算</a:t>
            </a:r>
            <a:r>
              <a:rPr lang="zh-CN" altLang="zh-CN" sz="2400" b="1" dirty="0">
                <a:latin typeface="仿宋" pitchFamily="49" charset="-122"/>
                <a:ea typeface="仿宋" pitchFamily="49" charset="-122"/>
              </a:rPr>
              <a:t>金额在分散采购限额标准</a:t>
            </a:r>
            <a:r>
              <a:rPr lang="zh-CN" altLang="zh-CN" sz="2400" b="1" dirty="0" smtClean="0">
                <a:latin typeface="仿宋" pitchFamily="49" charset="-122"/>
                <a:ea typeface="仿宋" pitchFamily="49" charset="-122"/>
              </a:rPr>
              <a:t>以下</a:t>
            </a:r>
            <a:r>
              <a:rPr lang="zh-CN" altLang="en-US" sz="2400" b="1" dirty="0" smtClean="0">
                <a:latin typeface="仿宋" pitchFamily="49" charset="-122"/>
                <a:ea typeface="仿宋" pitchFamily="49" charset="-122"/>
              </a:rPr>
              <a:t>且网上超市未上架</a:t>
            </a:r>
            <a:r>
              <a:rPr lang="zh-CN" altLang="zh-CN" sz="2400" b="1" dirty="0" smtClean="0">
                <a:latin typeface="仿宋" pitchFamily="49" charset="-122"/>
                <a:ea typeface="仿宋" pitchFamily="49" charset="-122"/>
              </a:rPr>
              <a:t>的</a:t>
            </a:r>
            <a:r>
              <a:rPr lang="zh-CN" altLang="en-US" sz="2400" b="1" dirty="0" smtClean="0">
                <a:latin typeface="仿宋" pitchFamily="49" charset="-122"/>
                <a:ea typeface="仿宋" pitchFamily="49" charset="-122"/>
              </a:rPr>
              <a:t>采购</a:t>
            </a:r>
            <a:r>
              <a:rPr lang="zh-CN" altLang="zh-CN" sz="2400" b="1" dirty="0" smtClean="0">
                <a:latin typeface="仿宋" pitchFamily="49" charset="-122"/>
                <a:ea typeface="仿宋" pitchFamily="49" charset="-122"/>
              </a:rPr>
              <a:t>项目</a:t>
            </a:r>
            <a:r>
              <a:rPr lang="zh-CN" altLang="zh-CN" sz="2400" b="1" dirty="0">
                <a:latin typeface="仿宋" pitchFamily="49" charset="-122"/>
                <a:ea typeface="仿宋" pitchFamily="49" charset="-122"/>
              </a:rPr>
              <a:t>，可以采用“单位自行采购”的采购类型，采购</a:t>
            </a:r>
            <a:r>
              <a:rPr lang="zh-CN" altLang="zh-CN" sz="2400" b="1" dirty="0" smtClean="0">
                <a:latin typeface="仿宋" pitchFamily="49" charset="-122"/>
                <a:ea typeface="仿宋" pitchFamily="49" charset="-122"/>
              </a:rPr>
              <a:t>方式</a:t>
            </a:r>
            <a:r>
              <a:rPr lang="zh-CN" altLang="en-US" sz="2400" b="1" dirty="0" smtClean="0">
                <a:latin typeface="仿宋" pitchFamily="49" charset="-122"/>
                <a:ea typeface="仿宋" pitchFamily="49" charset="-122"/>
              </a:rPr>
              <a:t>可根据学校采购管理相关办法或参照</a:t>
            </a:r>
            <a:r>
              <a:rPr lang="en-US" altLang="zh-CN" sz="2400" b="1" dirty="0" smtClean="0">
                <a:latin typeface="仿宋" pitchFamily="49" charset="-122"/>
                <a:ea typeface="仿宋" pitchFamily="49" charset="-122"/>
              </a:rPr>
              <a:t>《</a:t>
            </a:r>
            <a:r>
              <a:rPr lang="zh-CN" altLang="en-US" sz="2400" b="1" dirty="0" smtClean="0">
                <a:latin typeface="仿宋" pitchFamily="49" charset="-122"/>
                <a:ea typeface="仿宋" pitchFamily="49" charset="-122"/>
              </a:rPr>
              <a:t>政府采购法</a:t>
            </a:r>
            <a:r>
              <a:rPr lang="en-US" altLang="zh-CN" sz="2400" b="1" dirty="0" smtClean="0">
                <a:latin typeface="仿宋" pitchFamily="49" charset="-122"/>
                <a:ea typeface="仿宋" pitchFamily="49" charset="-122"/>
              </a:rPr>
              <a:t>》</a:t>
            </a:r>
            <a:r>
              <a:rPr lang="zh-CN" altLang="en-US" sz="2400" b="1" dirty="0" smtClean="0">
                <a:latin typeface="仿宋" pitchFamily="49" charset="-122"/>
                <a:ea typeface="仿宋" pitchFamily="49" charset="-122"/>
              </a:rPr>
              <a:t>的有规定进行</a:t>
            </a:r>
            <a:r>
              <a:rPr lang="zh-CN" altLang="zh-CN" sz="2400" b="1" dirty="0" smtClean="0">
                <a:latin typeface="仿宋" pitchFamily="49" charset="-122"/>
                <a:ea typeface="仿宋" pitchFamily="49" charset="-122"/>
              </a:rPr>
              <a:t>确定。</a:t>
            </a:r>
            <a:endParaRPr lang="en-US" altLang="zh-CN" sz="2400" b="1" dirty="0" smtClean="0">
              <a:latin typeface="仿宋" pitchFamily="49" charset="-122"/>
              <a:ea typeface="仿宋" pitchFamily="49" charset="-122"/>
            </a:endParaRPr>
          </a:p>
          <a:p>
            <a:pPr>
              <a:defRPr/>
            </a:pPr>
            <a:r>
              <a:rPr lang="en-US" altLang="zh-CN" sz="2400" b="1" dirty="0" smtClean="0">
                <a:latin typeface="仿宋" pitchFamily="49" charset="-122"/>
                <a:ea typeface="仿宋" pitchFamily="49" charset="-122"/>
              </a:rPr>
              <a:t>    </a:t>
            </a:r>
            <a:r>
              <a:rPr lang="en-US" altLang="zh-CN" sz="2400" b="1" dirty="0">
                <a:latin typeface="仿宋" pitchFamily="49" charset="-122"/>
                <a:ea typeface="仿宋" pitchFamily="49" charset="-122"/>
              </a:rPr>
              <a:t>②</a:t>
            </a:r>
            <a:r>
              <a:rPr lang="zh-CN" altLang="en-US" sz="2400" b="1" dirty="0">
                <a:latin typeface="仿宋" pitchFamily="49" charset="-122"/>
                <a:ea typeface="仿宋" pitchFamily="49" charset="-122"/>
              </a:rPr>
              <a:t>一次性购置总价在</a:t>
            </a:r>
            <a:r>
              <a:rPr lang="en-US" altLang="zh-CN" sz="2400" b="1" dirty="0">
                <a:latin typeface="仿宋" pitchFamily="49" charset="-122"/>
                <a:ea typeface="仿宋" pitchFamily="49" charset="-122"/>
              </a:rPr>
              <a:t>5</a:t>
            </a:r>
            <a:r>
              <a:rPr lang="zh-CN" altLang="en-US" sz="2400" b="1" dirty="0">
                <a:latin typeface="仿宋" pitchFamily="49" charset="-122"/>
                <a:ea typeface="仿宋" pitchFamily="49" charset="-122"/>
              </a:rPr>
              <a:t>万元以下（批量</a:t>
            </a:r>
            <a:r>
              <a:rPr lang="en-US" altLang="zh-CN" sz="2400" b="1" dirty="0">
                <a:latin typeface="仿宋" pitchFamily="49" charset="-122"/>
                <a:ea typeface="仿宋" pitchFamily="49" charset="-122"/>
              </a:rPr>
              <a:t>3</a:t>
            </a:r>
            <a:r>
              <a:rPr lang="zh-CN" altLang="en-US" sz="2400" b="1" dirty="0">
                <a:latin typeface="仿宋" pitchFamily="49" charset="-122"/>
                <a:ea typeface="仿宋" pitchFamily="49" charset="-122"/>
              </a:rPr>
              <a:t>万元以下）的单位自行采购项目，原则上由申购单位（部门）自行组织采购，同时做好采购活动记录并存档备查</a:t>
            </a:r>
            <a:r>
              <a:rPr lang="zh-CN" altLang="en-US" sz="2400" b="1" dirty="0" smtClean="0">
                <a:latin typeface="仿宋" pitchFamily="49" charset="-122"/>
                <a:ea typeface="仿宋" pitchFamily="49" charset="-122"/>
              </a:rPr>
              <a:t>。</a:t>
            </a:r>
            <a:endParaRPr lang="en-US" altLang="zh-CN" sz="2400" b="1" dirty="0" smtClean="0">
              <a:latin typeface="仿宋" pitchFamily="49" charset="-122"/>
              <a:ea typeface="仿宋" pitchFamily="49" charset="-122"/>
            </a:endParaRPr>
          </a:p>
          <a:p>
            <a:pPr>
              <a:defRPr/>
            </a:pPr>
            <a:endParaRPr lang="en-US" altLang="zh-CN" sz="2000" dirty="0" smtClean="0">
              <a:latin typeface="仿宋" pitchFamily="49" charset="-122"/>
              <a:ea typeface="仿宋" pitchFamily="49" charset="-122"/>
            </a:endParaRPr>
          </a:p>
          <a:p>
            <a:pPr>
              <a:defRPr/>
            </a:pPr>
            <a:r>
              <a:rPr lang="zh-CN" altLang="en-US" u="sng" dirty="0" smtClean="0">
                <a:latin typeface="仿宋" pitchFamily="49" charset="-122"/>
                <a:ea typeface="仿宋" pitchFamily="49" charset="-122"/>
              </a:rPr>
              <a:t>文件依据：</a:t>
            </a:r>
            <a:r>
              <a:rPr lang="en-US" altLang="zh-CN" dirty="0" smtClean="0">
                <a:latin typeface="仿宋" pitchFamily="49" charset="-122"/>
                <a:ea typeface="仿宋" pitchFamily="49" charset="-122"/>
              </a:rPr>
              <a:t>1.</a:t>
            </a:r>
            <a:r>
              <a:rPr lang="zh-CN" altLang="en-US" dirty="0" smtClean="0">
                <a:latin typeface="仿宋" pitchFamily="49" charset="-122"/>
                <a:ea typeface="仿宋" pitchFamily="49" charset="-122"/>
              </a:rPr>
              <a:t>浙江省财政厅关于印发</a:t>
            </a:r>
            <a:r>
              <a:rPr lang="en-US" altLang="zh-CN" dirty="0" smtClean="0">
                <a:latin typeface="仿宋" pitchFamily="49" charset="-122"/>
                <a:ea typeface="仿宋" pitchFamily="49" charset="-122"/>
              </a:rPr>
              <a:t>《</a:t>
            </a:r>
            <a:r>
              <a:rPr lang="zh-CN" altLang="zh-CN" dirty="0" smtClean="0">
                <a:latin typeface="仿宋" pitchFamily="49" charset="-122"/>
                <a:ea typeface="仿宋" pitchFamily="49" charset="-122"/>
              </a:rPr>
              <a:t>浙江</a:t>
            </a:r>
            <a:r>
              <a:rPr lang="zh-CN" altLang="zh-CN" dirty="0">
                <a:latin typeface="仿宋" pitchFamily="49" charset="-122"/>
                <a:ea typeface="仿宋" pitchFamily="49" charset="-122"/>
              </a:rPr>
              <a:t>省政府采购方式和采购类型审批管理办法（试行）</a:t>
            </a:r>
            <a:r>
              <a:rPr lang="en-US" altLang="zh-CN" dirty="0" smtClean="0">
                <a:latin typeface="仿宋" pitchFamily="49" charset="-122"/>
                <a:ea typeface="仿宋" pitchFamily="49" charset="-122"/>
              </a:rPr>
              <a:t>》</a:t>
            </a:r>
            <a:r>
              <a:rPr lang="zh-CN" altLang="en-US" dirty="0" smtClean="0">
                <a:latin typeface="仿宋" pitchFamily="49" charset="-122"/>
                <a:ea typeface="仿宋" pitchFamily="49" charset="-122"/>
              </a:rPr>
              <a:t>的通知（</a:t>
            </a:r>
            <a:r>
              <a:rPr lang="zh-CN" altLang="zh-CN" dirty="0">
                <a:latin typeface="仿宋" pitchFamily="49" charset="-122"/>
                <a:ea typeface="仿宋" pitchFamily="49" charset="-122"/>
              </a:rPr>
              <a:t>浙财采字〔</a:t>
            </a:r>
            <a:r>
              <a:rPr lang="en-US" altLang="zh-CN" dirty="0">
                <a:latin typeface="仿宋" pitchFamily="49" charset="-122"/>
                <a:ea typeface="仿宋" pitchFamily="49" charset="-122"/>
              </a:rPr>
              <a:t>2007</a:t>
            </a:r>
            <a:r>
              <a:rPr lang="zh-CN" altLang="zh-CN" dirty="0">
                <a:latin typeface="仿宋" pitchFamily="49" charset="-122"/>
                <a:ea typeface="仿宋" pitchFamily="49" charset="-122"/>
              </a:rPr>
              <a:t>〕</a:t>
            </a:r>
            <a:r>
              <a:rPr lang="en-US" altLang="zh-CN" dirty="0">
                <a:latin typeface="仿宋" pitchFamily="49" charset="-122"/>
                <a:ea typeface="仿宋" pitchFamily="49" charset="-122"/>
              </a:rPr>
              <a:t>8</a:t>
            </a:r>
            <a:r>
              <a:rPr lang="zh-CN" altLang="zh-CN" dirty="0">
                <a:latin typeface="仿宋" pitchFamily="49" charset="-122"/>
                <a:ea typeface="仿宋" pitchFamily="49" charset="-122"/>
              </a:rPr>
              <a:t>号</a:t>
            </a:r>
            <a:r>
              <a:rPr lang="zh-CN" altLang="en-US" dirty="0" smtClean="0">
                <a:latin typeface="仿宋" pitchFamily="49" charset="-122"/>
                <a:ea typeface="仿宋" pitchFamily="49" charset="-122"/>
              </a:rPr>
              <a:t>）；</a:t>
            </a:r>
            <a:endParaRPr lang="en-US" altLang="zh-CN" dirty="0" smtClean="0">
              <a:latin typeface="仿宋" pitchFamily="49" charset="-122"/>
              <a:ea typeface="仿宋" pitchFamily="49" charset="-122"/>
            </a:endParaRPr>
          </a:p>
          <a:p>
            <a:pPr>
              <a:defRPr/>
            </a:pPr>
            <a:r>
              <a:rPr lang="en-US" altLang="zh-CN" dirty="0">
                <a:latin typeface="仿宋" pitchFamily="49" charset="-122"/>
                <a:ea typeface="仿宋" pitchFamily="49" charset="-122"/>
              </a:rPr>
              <a:t> </a:t>
            </a:r>
            <a:r>
              <a:rPr lang="en-US" altLang="zh-CN" dirty="0" smtClean="0">
                <a:latin typeface="仿宋" pitchFamily="49" charset="-122"/>
                <a:ea typeface="仿宋" pitchFamily="49" charset="-122"/>
              </a:rPr>
              <a:t>         2.《</a:t>
            </a:r>
            <a:r>
              <a:rPr lang="zh-CN" altLang="en-US" dirty="0" smtClean="0">
                <a:latin typeface="仿宋" pitchFamily="49" charset="-122"/>
                <a:ea typeface="仿宋" pitchFamily="49" charset="-122"/>
              </a:rPr>
              <a:t>浙江省人民政府办公厅关于公布浙江省</a:t>
            </a:r>
            <a:r>
              <a:rPr lang="en-US" altLang="zh-CN" dirty="0" smtClean="0">
                <a:latin typeface="仿宋" pitchFamily="49" charset="-122"/>
                <a:ea typeface="仿宋" pitchFamily="49" charset="-122"/>
              </a:rPr>
              <a:t>2018</a:t>
            </a:r>
            <a:r>
              <a:rPr lang="zh-CN" altLang="en-US" dirty="0" smtClean="0">
                <a:latin typeface="仿宋" pitchFamily="49" charset="-122"/>
                <a:ea typeface="仿宋" pitchFamily="49" charset="-122"/>
              </a:rPr>
              <a:t>年度政府集中采购目录及标准的通知</a:t>
            </a:r>
            <a:r>
              <a:rPr lang="en-US" altLang="zh-CN" dirty="0" smtClean="0">
                <a:latin typeface="仿宋" pitchFamily="49" charset="-122"/>
                <a:ea typeface="仿宋" pitchFamily="49" charset="-122"/>
              </a:rPr>
              <a:t>》</a:t>
            </a:r>
            <a:r>
              <a:rPr lang="zh-CN" altLang="en-US" dirty="0" smtClean="0">
                <a:latin typeface="仿宋" pitchFamily="49" charset="-122"/>
                <a:ea typeface="仿宋" pitchFamily="49" charset="-122"/>
              </a:rPr>
              <a:t>（浙政办发</a:t>
            </a:r>
            <a:r>
              <a:rPr lang="en-US" altLang="zh-CN" dirty="0" smtClean="0">
                <a:latin typeface="仿宋" pitchFamily="49" charset="-122"/>
                <a:ea typeface="仿宋" pitchFamily="49" charset="-122"/>
              </a:rPr>
              <a:t>[2017]120</a:t>
            </a:r>
            <a:r>
              <a:rPr lang="zh-CN" altLang="en-US" dirty="0" smtClean="0">
                <a:latin typeface="仿宋" pitchFamily="49" charset="-122"/>
                <a:ea typeface="仿宋" pitchFamily="49" charset="-122"/>
              </a:rPr>
              <a:t>号）。</a:t>
            </a:r>
            <a:endParaRPr lang="en-US" altLang="zh-CN" dirty="0" smtClean="0">
              <a:latin typeface="仿宋" pitchFamily="49" charset="-122"/>
              <a:ea typeface="仿宋" pitchFamily="49" charset="-122"/>
            </a:endParaRPr>
          </a:p>
          <a:p>
            <a:pPr>
              <a:defRPr/>
            </a:pPr>
            <a:endParaRPr lang="zh-CN" altLang="en-US" sz="2000" dirty="0">
              <a:latin typeface="仿宋" pitchFamily="49" charset="-122"/>
              <a:ea typeface="仿宋" pitchFamily="49" charset="-122"/>
            </a:endParaRPr>
          </a:p>
        </p:txBody>
      </p:sp>
    </p:spTree>
    <p:extLst>
      <p:ext uri="{BB962C8B-B14F-4D97-AF65-F5344CB8AC3E}">
        <p14:creationId xmlns:p14="http://schemas.microsoft.com/office/powerpoint/2010/main" val="1422737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0113" y="908720"/>
            <a:ext cx="7343775" cy="5116785"/>
          </a:xfrm>
          <a:prstGeom prst="rect">
            <a:avLst/>
          </a:prstGeom>
          <a:noFill/>
        </p:spPr>
        <p:txBody>
          <a:bodyPr>
            <a:spAutoFit/>
          </a:bodyPr>
          <a:lstStyle/>
          <a:p>
            <a:pPr>
              <a:defRPr/>
            </a:pPr>
            <a:r>
              <a:rPr lang="en-US" altLang="zh-CN" sz="3200" b="1" dirty="0" smtClean="0">
                <a:solidFill>
                  <a:srgbClr val="000000"/>
                </a:solidFill>
                <a:latin typeface="仿宋" pitchFamily="49" charset="-122"/>
                <a:ea typeface="仿宋" pitchFamily="49" charset="-122"/>
              </a:rPr>
              <a:t>         </a:t>
            </a:r>
            <a:r>
              <a:rPr lang="zh-CN" altLang="en-US" sz="3200" b="1" dirty="0" smtClean="0">
                <a:solidFill>
                  <a:srgbClr val="000000"/>
                </a:solidFill>
                <a:latin typeface="仿宋" pitchFamily="49" charset="-122"/>
                <a:ea typeface="仿宋" pitchFamily="49" charset="-122"/>
              </a:rPr>
              <a:t>三、政府采购方式</a:t>
            </a:r>
            <a:endParaRPr lang="en-US" altLang="zh-CN" sz="3200" b="1" dirty="0" smtClean="0">
              <a:solidFill>
                <a:srgbClr val="000000"/>
              </a:solidFill>
              <a:latin typeface="仿宋" pitchFamily="49" charset="-122"/>
              <a:ea typeface="仿宋" pitchFamily="49" charset="-122"/>
            </a:endParaRPr>
          </a:p>
          <a:p>
            <a:pPr>
              <a:defRPr/>
            </a:pPr>
            <a:endParaRPr lang="en-US" altLang="zh-CN" sz="3200" b="1" dirty="0">
              <a:solidFill>
                <a:srgbClr val="000000"/>
              </a:solidFill>
              <a:latin typeface="仿宋" pitchFamily="49" charset="-122"/>
              <a:ea typeface="仿宋" pitchFamily="49" charset="-122"/>
            </a:endParaRPr>
          </a:p>
          <a:p>
            <a:pPr>
              <a:lnSpc>
                <a:spcPts val="4500"/>
              </a:lnSpc>
              <a:defRPr/>
            </a:pPr>
            <a:r>
              <a:rPr lang="zh-CN" altLang="en-US" sz="2800" b="1" dirty="0" smtClean="0">
                <a:solidFill>
                  <a:srgbClr val="000000"/>
                </a:solidFill>
                <a:latin typeface="仿宋" pitchFamily="49" charset="-122"/>
                <a:ea typeface="仿宋" pitchFamily="49" charset="-122"/>
              </a:rPr>
              <a:t>    政府</a:t>
            </a:r>
            <a:r>
              <a:rPr lang="zh-CN" altLang="en-US" sz="2800" b="1" dirty="0">
                <a:solidFill>
                  <a:srgbClr val="000000"/>
                </a:solidFill>
                <a:latin typeface="仿宋" pitchFamily="49" charset="-122"/>
                <a:ea typeface="仿宋" pitchFamily="49" charset="-122"/>
              </a:rPr>
              <a:t>采购的方式主要有公开招标、邀请招标、竞争性磋商、竞争性谈判、单一来源采购、询价采购、网超采购、询价采购（在线询价）、反向竞价、协议采购、定点采购等</a:t>
            </a:r>
            <a:r>
              <a:rPr lang="zh-CN" altLang="en-US" sz="2800" b="1" dirty="0" smtClean="0">
                <a:solidFill>
                  <a:srgbClr val="000000"/>
                </a:solidFill>
                <a:latin typeface="仿宋" pitchFamily="49" charset="-122"/>
                <a:ea typeface="仿宋" pitchFamily="49" charset="-122"/>
              </a:rPr>
              <a:t>。</a:t>
            </a:r>
            <a:endParaRPr lang="en-US" altLang="zh-CN" sz="2800" b="1" dirty="0" smtClean="0">
              <a:solidFill>
                <a:srgbClr val="000000"/>
              </a:solidFill>
              <a:latin typeface="仿宋" pitchFamily="49" charset="-122"/>
              <a:ea typeface="仿宋" pitchFamily="49" charset="-122"/>
            </a:endParaRPr>
          </a:p>
          <a:p>
            <a:pPr>
              <a:lnSpc>
                <a:spcPts val="4500"/>
              </a:lnSpc>
              <a:defRPr/>
            </a:pPr>
            <a:r>
              <a:rPr lang="en-US" altLang="zh-CN" sz="2800" b="1" dirty="0">
                <a:solidFill>
                  <a:srgbClr val="000000"/>
                </a:solidFill>
                <a:latin typeface="仿宋" pitchFamily="49" charset="-122"/>
                <a:ea typeface="仿宋" pitchFamily="49" charset="-122"/>
              </a:rPr>
              <a:t> </a:t>
            </a:r>
            <a:r>
              <a:rPr lang="en-US" altLang="zh-CN" sz="2800" b="1" dirty="0" smtClean="0">
                <a:solidFill>
                  <a:srgbClr val="000000"/>
                </a:solidFill>
                <a:latin typeface="仿宋" pitchFamily="49" charset="-122"/>
                <a:ea typeface="仿宋" pitchFamily="49" charset="-122"/>
              </a:rPr>
              <a:t>   </a:t>
            </a:r>
            <a:r>
              <a:rPr lang="zh-CN" altLang="en-US" sz="2800" b="1" dirty="0" smtClean="0">
                <a:solidFill>
                  <a:srgbClr val="000000"/>
                </a:solidFill>
                <a:latin typeface="仿宋" pitchFamily="49" charset="-122"/>
                <a:ea typeface="仿宋" pitchFamily="49" charset="-122"/>
              </a:rPr>
              <a:t>公开</a:t>
            </a:r>
            <a:r>
              <a:rPr lang="zh-CN" altLang="en-US" sz="2800" b="1" dirty="0">
                <a:solidFill>
                  <a:srgbClr val="000000"/>
                </a:solidFill>
                <a:latin typeface="仿宋" pitchFamily="49" charset="-122"/>
                <a:ea typeface="仿宋" pitchFamily="49" charset="-122"/>
              </a:rPr>
              <a:t>招标</a:t>
            </a:r>
            <a:r>
              <a:rPr lang="zh-CN" altLang="en-US" sz="2800" b="1" dirty="0" smtClean="0">
                <a:solidFill>
                  <a:srgbClr val="000000"/>
                </a:solidFill>
                <a:latin typeface="仿宋" pitchFamily="49" charset="-122"/>
                <a:ea typeface="仿宋" pitchFamily="49" charset="-122"/>
              </a:rPr>
              <a:t>是政府采购的主要</a:t>
            </a:r>
            <a:r>
              <a:rPr lang="zh-CN" altLang="en-US" sz="2800" b="1" dirty="0">
                <a:solidFill>
                  <a:srgbClr val="000000"/>
                </a:solidFill>
                <a:latin typeface="仿宋" pitchFamily="49" charset="-122"/>
                <a:ea typeface="仿宋" pitchFamily="49" charset="-122"/>
              </a:rPr>
              <a:t>方式。</a:t>
            </a:r>
            <a:endParaRPr lang="zh-CN" altLang="en-US" sz="2800" b="1" dirty="0">
              <a:solidFill>
                <a:srgbClr val="000000"/>
              </a:solidFill>
              <a:latin typeface="仿宋" pitchFamily="49" charset="-122"/>
              <a:ea typeface="仿宋" pitchFamily="49" charset="-122"/>
              <a:cs typeface="Times New Roman" pitchFamily="18" charset="0"/>
            </a:endParaRPr>
          </a:p>
          <a:p>
            <a:pPr>
              <a:lnSpc>
                <a:spcPts val="4500"/>
              </a:lnSpc>
              <a:defRPr/>
            </a:pPr>
            <a:r>
              <a:rPr lang="zh-CN" altLang="en-US" sz="2800" b="1" dirty="0" smtClean="0">
                <a:solidFill>
                  <a:srgbClr val="000000"/>
                </a:solidFill>
                <a:latin typeface="仿宋" pitchFamily="49" charset="-122"/>
                <a:ea typeface="仿宋" pitchFamily="49" charset="-122"/>
              </a:rPr>
              <a:t>    因</a:t>
            </a:r>
            <a:r>
              <a:rPr lang="zh-CN" altLang="en-US" sz="2800" b="1" dirty="0">
                <a:solidFill>
                  <a:srgbClr val="000000"/>
                </a:solidFill>
                <a:latin typeface="仿宋" pitchFamily="49" charset="-122"/>
                <a:ea typeface="仿宋" pitchFamily="49" charset="-122"/>
              </a:rPr>
              <a:t>特殊原因需要采用其他采购方式的，应当在采购活动开始前</a:t>
            </a:r>
            <a:r>
              <a:rPr lang="zh-CN" altLang="en-US" sz="2800" b="1" dirty="0" smtClean="0">
                <a:solidFill>
                  <a:srgbClr val="000000"/>
                </a:solidFill>
                <a:latin typeface="仿宋" pitchFamily="49" charset="-122"/>
                <a:ea typeface="仿宋" pitchFamily="49" charset="-122"/>
              </a:rPr>
              <a:t>报同级财政部</a:t>
            </a:r>
            <a:r>
              <a:rPr lang="zh-CN" altLang="en-US" sz="2800" b="1" dirty="0">
                <a:solidFill>
                  <a:srgbClr val="000000"/>
                </a:solidFill>
                <a:latin typeface="仿宋" pitchFamily="49" charset="-122"/>
                <a:ea typeface="仿宋" pitchFamily="49" charset="-122"/>
              </a:rPr>
              <a:t>门批准</a:t>
            </a:r>
            <a:r>
              <a:rPr lang="zh-CN" altLang="en-US" sz="2800" b="1" dirty="0" smtClean="0">
                <a:solidFill>
                  <a:srgbClr val="000000"/>
                </a:solidFill>
                <a:latin typeface="仿宋" pitchFamily="49" charset="-122"/>
                <a:ea typeface="仿宋" pitchFamily="49" charset="-122"/>
              </a:rPr>
              <a:t>。</a:t>
            </a:r>
            <a:endParaRPr lang="zh-CN" altLang="en-US" sz="2800" dirty="0">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268413"/>
            <a:ext cx="7920879" cy="6463308"/>
          </a:xfrm>
          <a:prstGeom prst="rect">
            <a:avLst/>
          </a:prstGeom>
          <a:noFill/>
        </p:spPr>
        <p:txBody>
          <a:bodyPr wrap="square">
            <a:spAutoFit/>
          </a:bodyPr>
          <a:lstStyle/>
          <a:p>
            <a:pPr>
              <a:defRPr/>
            </a:pPr>
            <a:r>
              <a:rPr lang="zh-CN" altLang="en-US" sz="3200" b="1" dirty="0" smtClean="0">
                <a:latin typeface="仿宋" pitchFamily="49" charset="-122"/>
                <a:ea typeface="仿宋" pitchFamily="49" charset="-122"/>
              </a:rPr>
              <a:t>公开招标</a:t>
            </a:r>
            <a:endParaRPr lang="en-US" altLang="zh-CN" sz="3200" b="1" dirty="0" smtClean="0">
              <a:latin typeface="仿宋" pitchFamily="49" charset="-122"/>
              <a:ea typeface="仿宋" pitchFamily="49" charset="-122"/>
            </a:endParaRPr>
          </a:p>
          <a:p>
            <a:pPr>
              <a:defRPr/>
            </a:pPr>
            <a:r>
              <a:rPr lang="en-US" altLang="zh-CN" sz="3200" b="1" dirty="0">
                <a:latin typeface="仿宋" pitchFamily="49" charset="-122"/>
                <a:ea typeface="仿宋" pitchFamily="49" charset="-122"/>
              </a:rPr>
              <a:t> </a:t>
            </a:r>
            <a:r>
              <a:rPr lang="en-US" altLang="zh-CN" sz="3200" b="1" dirty="0" smtClean="0">
                <a:latin typeface="仿宋" pitchFamily="49" charset="-122"/>
                <a:ea typeface="仿宋" pitchFamily="49" charset="-122"/>
              </a:rPr>
              <a:t>   </a:t>
            </a:r>
            <a:r>
              <a:rPr lang="zh-CN" altLang="en-US" sz="3200" b="1" dirty="0" smtClean="0">
                <a:latin typeface="仿宋" pitchFamily="49" charset="-122"/>
                <a:ea typeface="仿宋" pitchFamily="49" charset="-122"/>
              </a:rPr>
              <a:t>公开</a:t>
            </a:r>
            <a:r>
              <a:rPr lang="zh-CN" altLang="en-US" sz="3200" b="1" dirty="0">
                <a:latin typeface="仿宋" pitchFamily="49" charset="-122"/>
                <a:ea typeface="仿宋" pitchFamily="49" charset="-122"/>
              </a:rPr>
              <a:t>招标，是指</a:t>
            </a:r>
            <a:r>
              <a:rPr lang="zh-CN" altLang="en-US" sz="3200" b="1" dirty="0" smtClean="0">
                <a:latin typeface="仿宋" pitchFamily="49" charset="-122"/>
                <a:ea typeface="仿宋" pitchFamily="49" charset="-122"/>
              </a:rPr>
              <a:t>招标人以</a:t>
            </a:r>
            <a:r>
              <a:rPr lang="zh-CN" altLang="en-US" sz="3200" b="1" dirty="0">
                <a:latin typeface="仿宋" pitchFamily="49" charset="-122"/>
                <a:ea typeface="仿宋" pitchFamily="49" charset="-122"/>
              </a:rPr>
              <a:t>招标</a:t>
            </a:r>
            <a:r>
              <a:rPr lang="zh-CN" altLang="en-US" sz="3200" b="1" dirty="0">
                <a:solidFill>
                  <a:srgbClr val="000000"/>
                </a:solidFill>
                <a:latin typeface="仿宋" panose="02010609060101010101" pitchFamily="49" charset="-122"/>
                <a:ea typeface="仿宋" panose="02010609060101010101" pitchFamily="49" charset="-122"/>
              </a:rPr>
              <a:t>公告的方式邀请不特定</a:t>
            </a:r>
            <a:r>
              <a:rPr lang="zh-CN" altLang="en-US" sz="3200" b="1" dirty="0" smtClean="0">
                <a:solidFill>
                  <a:srgbClr val="000000"/>
                </a:solidFill>
                <a:latin typeface="仿宋" panose="02010609060101010101" pitchFamily="49" charset="-122"/>
                <a:ea typeface="仿宋" panose="02010609060101010101" pitchFamily="49" charset="-122"/>
              </a:rPr>
              <a:t>的法人或其他组织投标。</a:t>
            </a:r>
            <a:r>
              <a:rPr lang="zh-CN" altLang="en-US" sz="3200" b="1" dirty="0">
                <a:solidFill>
                  <a:srgbClr val="000000"/>
                </a:solidFill>
                <a:latin typeface="仿宋" panose="02010609060101010101" pitchFamily="49" charset="-122"/>
                <a:ea typeface="仿宋" panose="02010609060101010101" pitchFamily="49" charset="-122"/>
              </a:rPr>
              <a:t> </a:t>
            </a:r>
            <a:r>
              <a:rPr lang="zh-CN" altLang="en-US" sz="3200" b="1" dirty="0" smtClean="0">
                <a:solidFill>
                  <a:srgbClr val="000000"/>
                </a:solidFill>
                <a:latin typeface="仿宋" panose="02010609060101010101" pitchFamily="49" charset="-122"/>
                <a:ea typeface="仿宋" panose="02010609060101010101" pitchFamily="49" charset="-122"/>
              </a:rPr>
              <a:t>   </a:t>
            </a:r>
            <a:endParaRPr lang="en-US" altLang="zh-CN" sz="3200" b="1" dirty="0" smtClean="0">
              <a:solidFill>
                <a:srgbClr val="000000"/>
              </a:solidFill>
              <a:latin typeface="仿宋" panose="02010609060101010101" pitchFamily="49" charset="-122"/>
              <a:ea typeface="仿宋" panose="02010609060101010101" pitchFamily="49" charset="-122"/>
            </a:endParaRPr>
          </a:p>
          <a:p>
            <a:pPr>
              <a:defRPr/>
            </a:pPr>
            <a:r>
              <a:rPr lang="zh-CN" altLang="en-US" sz="3200" b="1" dirty="0">
                <a:solidFill>
                  <a:srgbClr val="000000"/>
                </a:solidFill>
                <a:latin typeface="仿宋" panose="02010609060101010101" pitchFamily="49" charset="-122"/>
                <a:ea typeface="仿宋" panose="02010609060101010101" pitchFamily="49" charset="-122"/>
              </a:rPr>
              <a:t> </a:t>
            </a:r>
            <a:r>
              <a:rPr lang="zh-CN" altLang="en-US" sz="3200" b="1" dirty="0" smtClean="0">
                <a:solidFill>
                  <a:srgbClr val="000000"/>
                </a:solidFill>
                <a:latin typeface="仿宋" panose="02010609060101010101" pitchFamily="49" charset="-122"/>
                <a:ea typeface="仿宋" panose="02010609060101010101" pitchFamily="49" charset="-122"/>
              </a:rPr>
              <a:t>   采购</a:t>
            </a:r>
            <a:r>
              <a:rPr lang="zh-CN" altLang="en-US" sz="3200" b="1" dirty="0">
                <a:solidFill>
                  <a:srgbClr val="000000"/>
                </a:solidFill>
                <a:latin typeface="仿宋" panose="02010609060101010101" pitchFamily="49" charset="-122"/>
                <a:ea typeface="仿宋" panose="02010609060101010101" pitchFamily="49" charset="-122"/>
              </a:rPr>
              <a:t>人不得将应当以公开招标方式采购的货物或者服务化整为零或者以其他任何方式规避公开招标采购</a:t>
            </a:r>
            <a:r>
              <a:rPr lang="zh-CN" altLang="en-US" sz="3200" b="1" dirty="0" smtClean="0">
                <a:solidFill>
                  <a:srgbClr val="000000"/>
                </a:solidFill>
                <a:latin typeface="仿宋" panose="02010609060101010101" pitchFamily="49" charset="-122"/>
                <a:ea typeface="仿宋" panose="02010609060101010101" pitchFamily="49" charset="-122"/>
              </a:rPr>
              <a:t>。</a:t>
            </a:r>
            <a:endParaRPr lang="en-US" altLang="zh-CN" sz="3200" b="1" dirty="0" smtClean="0">
              <a:solidFill>
                <a:srgbClr val="000000"/>
              </a:solidFill>
              <a:latin typeface="仿宋" panose="02010609060101010101" pitchFamily="49" charset="-122"/>
              <a:ea typeface="仿宋" panose="02010609060101010101" pitchFamily="49" charset="-122"/>
            </a:endParaRPr>
          </a:p>
          <a:p>
            <a:pPr>
              <a:defRPr/>
            </a:pPr>
            <a:r>
              <a:rPr lang="zh-CN" altLang="en-US" sz="2800" b="1" u="sng" dirty="0" smtClean="0">
                <a:solidFill>
                  <a:srgbClr val="FF0000"/>
                </a:solidFill>
                <a:latin typeface="仿宋" panose="02010609060101010101" pitchFamily="49" charset="-122"/>
                <a:ea typeface="仿宋" panose="02010609060101010101" pitchFamily="49" charset="-122"/>
              </a:rPr>
              <a:t>注意事项：</a:t>
            </a:r>
            <a:endParaRPr lang="en-US" altLang="zh-CN" sz="2800" b="1" u="sng" dirty="0" smtClean="0">
              <a:solidFill>
                <a:srgbClr val="FF0000"/>
              </a:solidFill>
              <a:latin typeface="仿宋" panose="02010609060101010101" pitchFamily="49" charset="-122"/>
              <a:ea typeface="仿宋" panose="02010609060101010101" pitchFamily="49" charset="-122"/>
            </a:endParaRPr>
          </a:p>
          <a:p>
            <a:pPr>
              <a:defRPr/>
            </a:pPr>
            <a:r>
              <a:rPr lang="en-US" altLang="zh-CN" sz="3200" b="1" dirty="0">
                <a:solidFill>
                  <a:srgbClr val="000000"/>
                </a:solidFill>
                <a:latin typeface="仿宋" panose="02010609060101010101" pitchFamily="49" charset="-122"/>
                <a:ea typeface="仿宋" panose="02010609060101010101" pitchFamily="49" charset="-122"/>
              </a:rPr>
              <a:t> </a:t>
            </a:r>
            <a:r>
              <a:rPr lang="en-US" altLang="zh-CN" sz="3200" b="1" dirty="0" smtClean="0">
                <a:solidFill>
                  <a:srgbClr val="000000"/>
                </a:solidFill>
                <a:latin typeface="仿宋" panose="02010609060101010101" pitchFamily="49" charset="-122"/>
                <a:ea typeface="仿宋" panose="02010609060101010101" pitchFamily="49" charset="-122"/>
              </a:rPr>
              <a:t> </a:t>
            </a:r>
            <a:r>
              <a:rPr lang="en-US" altLang="zh-CN" sz="1600" b="1" dirty="0">
                <a:solidFill>
                  <a:srgbClr val="FF0000"/>
                </a:solidFill>
                <a:latin typeface="宋体" panose="02010600030101010101" pitchFamily="2" charset="-122"/>
              </a:rPr>
              <a:t>①</a:t>
            </a:r>
            <a:r>
              <a:rPr lang="zh-CN" altLang="en-US" sz="1600" b="1" dirty="0" smtClean="0">
                <a:solidFill>
                  <a:srgbClr val="FF0000"/>
                </a:solidFill>
                <a:latin typeface="仿宋" panose="02010609060101010101" pitchFamily="49" charset="-122"/>
                <a:ea typeface="仿宋" panose="02010609060101010101" pitchFamily="49" charset="-122"/>
              </a:rPr>
              <a:t>依法必须进行招标的项目，自招标文件开始发出之日起至投标人提交投标文件截止之日止，最短不得少于二十日。</a:t>
            </a:r>
            <a:endParaRPr lang="en-US" altLang="zh-CN" sz="1600" b="1" dirty="0" smtClean="0">
              <a:solidFill>
                <a:srgbClr val="FF0000"/>
              </a:solidFill>
              <a:latin typeface="仿宋" panose="02010609060101010101" pitchFamily="49" charset="-122"/>
              <a:ea typeface="仿宋" panose="02010609060101010101" pitchFamily="49" charset="-122"/>
            </a:endParaRPr>
          </a:p>
          <a:p>
            <a:pPr>
              <a:defRPr/>
            </a:pPr>
            <a:r>
              <a:rPr lang="en-US" altLang="zh-CN" sz="1600" b="1" dirty="0">
                <a:solidFill>
                  <a:srgbClr val="FF0000"/>
                </a:solidFill>
                <a:latin typeface="仿宋" panose="02010609060101010101" pitchFamily="49" charset="-122"/>
                <a:ea typeface="仿宋" panose="02010609060101010101" pitchFamily="49" charset="-122"/>
              </a:rPr>
              <a:t> </a:t>
            </a:r>
            <a:r>
              <a:rPr lang="en-US" altLang="zh-CN" sz="1600" b="1" dirty="0" smtClean="0">
                <a:solidFill>
                  <a:srgbClr val="FF0000"/>
                </a:solidFill>
                <a:latin typeface="仿宋" panose="02010609060101010101" pitchFamily="49" charset="-122"/>
                <a:ea typeface="仿宋" panose="02010609060101010101" pitchFamily="49" charset="-122"/>
              </a:rPr>
              <a:t>   </a:t>
            </a:r>
            <a:r>
              <a:rPr lang="en-US" altLang="zh-CN" sz="1600" b="1" dirty="0" smtClean="0">
                <a:solidFill>
                  <a:srgbClr val="FF0000"/>
                </a:solidFill>
                <a:latin typeface="宋体" panose="02010600030101010101" pitchFamily="2" charset="-122"/>
              </a:rPr>
              <a:t>②</a:t>
            </a:r>
            <a:r>
              <a:rPr lang="zh-CN" altLang="en-US" sz="1600" b="1" dirty="0" smtClean="0">
                <a:solidFill>
                  <a:srgbClr val="FF0000"/>
                </a:solidFill>
                <a:latin typeface="仿宋" panose="02010609060101010101" pitchFamily="49" charset="-122"/>
                <a:ea typeface="仿宋" panose="02010609060101010101" pitchFamily="49" charset="-122"/>
              </a:rPr>
              <a:t>招标文件的发售期不得少于</a:t>
            </a:r>
            <a:r>
              <a:rPr lang="en-US" altLang="zh-CN" sz="1600" b="1" dirty="0" smtClean="0">
                <a:solidFill>
                  <a:srgbClr val="FF0000"/>
                </a:solidFill>
                <a:latin typeface="仿宋" panose="02010609060101010101" pitchFamily="49" charset="-122"/>
                <a:ea typeface="仿宋" panose="02010609060101010101" pitchFamily="49" charset="-122"/>
              </a:rPr>
              <a:t>5</a:t>
            </a:r>
            <a:r>
              <a:rPr lang="zh-CN" altLang="en-US" sz="1600" b="1" dirty="0" smtClean="0">
                <a:solidFill>
                  <a:srgbClr val="FF0000"/>
                </a:solidFill>
                <a:latin typeface="仿宋" panose="02010609060101010101" pitchFamily="49" charset="-122"/>
                <a:ea typeface="仿宋" panose="02010609060101010101" pitchFamily="49" charset="-122"/>
              </a:rPr>
              <a:t>日。</a:t>
            </a:r>
            <a:endParaRPr lang="en-US" altLang="zh-CN" sz="1600" b="1" dirty="0" smtClean="0">
              <a:solidFill>
                <a:srgbClr val="FF0000"/>
              </a:solidFill>
              <a:latin typeface="仿宋" panose="02010609060101010101" pitchFamily="49" charset="-122"/>
              <a:ea typeface="仿宋" panose="02010609060101010101" pitchFamily="49" charset="-122"/>
            </a:endParaRPr>
          </a:p>
          <a:p>
            <a:pPr>
              <a:defRPr/>
            </a:pPr>
            <a:r>
              <a:rPr lang="en-US" altLang="zh-CN" sz="1600" b="1" dirty="0">
                <a:solidFill>
                  <a:srgbClr val="FF0000"/>
                </a:solidFill>
                <a:latin typeface="仿宋" panose="02010609060101010101" pitchFamily="49" charset="-122"/>
                <a:ea typeface="仿宋" panose="02010609060101010101" pitchFamily="49" charset="-122"/>
              </a:rPr>
              <a:t> </a:t>
            </a:r>
            <a:r>
              <a:rPr lang="en-US" altLang="zh-CN" sz="1600" b="1" dirty="0" smtClean="0">
                <a:solidFill>
                  <a:srgbClr val="FF0000"/>
                </a:solidFill>
                <a:latin typeface="仿宋" panose="02010609060101010101" pitchFamily="49" charset="-122"/>
                <a:ea typeface="仿宋" panose="02010609060101010101" pitchFamily="49" charset="-122"/>
              </a:rPr>
              <a:t>   </a:t>
            </a:r>
            <a:r>
              <a:rPr lang="en-US" altLang="zh-CN" sz="1600" b="1" dirty="0" smtClean="0">
                <a:solidFill>
                  <a:srgbClr val="FF0000"/>
                </a:solidFill>
                <a:latin typeface="宋体" panose="02010600030101010101" pitchFamily="2" charset="-122"/>
              </a:rPr>
              <a:t>③</a:t>
            </a:r>
            <a:r>
              <a:rPr lang="zh-CN" altLang="en-US" sz="1600" b="1" dirty="0" smtClean="0">
                <a:solidFill>
                  <a:srgbClr val="FF0000"/>
                </a:solidFill>
                <a:latin typeface="仿宋" panose="02010609060101010101" pitchFamily="49" charset="-122"/>
                <a:ea typeface="仿宋" panose="02010609060101010101" pitchFamily="49" charset="-122"/>
              </a:rPr>
              <a:t>招标人可以对已发出的招标文件进行必要的澄清或修改。澄清或修改的内容可能影响投标文件编制的，招标人应当在提交投标文件截止时间至少</a:t>
            </a:r>
            <a:r>
              <a:rPr lang="en-US" altLang="zh-CN" sz="1600" b="1" dirty="0" smtClean="0">
                <a:solidFill>
                  <a:srgbClr val="FF0000"/>
                </a:solidFill>
                <a:latin typeface="仿宋" panose="02010609060101010101" pitchFamily="49" charset="-122"/>
                <a:ea typeface="仿宋" panose="02010609060101010101" pitchFamily="49" charset="-122"/>
              </a:rPr>
              <a:t>15</a:t>
            </a:r>
            <a:r>
              <a:rPr lang="zh-CN" altLang="en-US" sz="1600" b="1" dirty="0" smtClean="0">
                <a:solidFill>
                  <a:srgbClr val="FF0000"/>
                </a:solidFill>
                <a:latin typeface="仿宋" panose="02010609060101010101" pitchFamily="49" charset="-122"/>
                <a:ea typeface="仿宋" panose="02010609060101010101" pitchFamily="49" charset="-122"/>
              </a:rPr>
              <a:t>日前，以书面形式通知所有获取招标文件的潜在投标人；不足</a:t>
            </a:r>
            <a:r>
              <a:rPr lang="en-US" altLang="zh-CN" sz="1600" b="1" dirty="0" smtClean="0">
                <a:solidFill>
                  <a:srgbClr val="FF0000"/>
                </a:solidFill>
                <a:latin typeface="仿宋" panose="02010609060101010101" pitchFamily="49" charset="-122"/>
                <a:ea typeface="仿宋" panose="02010609060101010101" pitchFamily="49" charset="-122"/>
              </a:rPr>
              <a:t>15</a:t>
            </a:r>
            <a:r>
              <a:rPr lang="zh-CN" altLang="en-US" sz="1600" b="1" dirty="0" smtClean="0">
                <a:solidFill>
                  <a:srgbClr val="FF0000"/>
                </a:solidFill>
                <a:latin typeface="仿宋" panose="02010609060101010101" pitchFamily="49" charset="-122"/>
                <a:ea typeface="仿宋" panose="02010609060101010101" pitchFamily="49" charset="-122"/>
              </a:rPr>
              <a:t>日的，招标人应当顺延提交投标文件的截止时间。</a:t>
            </a:r>
            <a:endParaRPr lang="en-US" altLang="zh-CN" sz="1600" b="1" dirty="0" smtClean="0">
              <a:solidFill>
                <a:srgbClr val="FF0000"/>
              </a:solidFill>
              <a:latin typeface="仿宋" panose="02010609060101010101" pitchFamily="49" charset="-122"/>
              <a:ea typeface="仿宋" panose="02010609060101010101" pitchFamily="49" charset="-122"/>
            </a:endParaRPr>
          </a:p>
          <a:p>
            <a:pPr>
              <a:defRPr/>
            </a:pPr>
            <a:r>
              <a:rPr lang="en-US" altLang="zh-CN" sz="1600" b="1" dirty="0">
                <a:solidFill>
                  <a:srgbClr val="FF0000"/>
                </a:solidFill>
                <a:latin typeface="仿宋" panose="02010609060101010101" pitchFamily="49" charset="-122"/>
                <a:ea typeface="仿宋" panose="02010609060101010101" pitchFamily="49" charset="-122"/>
              </a:rPr>
              <a:t> </a:t>
            </a:r>
            <a:r>
              <a:rPr lang="en-US" altLang="zh-CN" sz="1600" b="1" dirty="0" smtClean="0">
                <a:solidFill>
                  <a:srgbClr val="FF0000"/>
                </a:solidFill>
                <a:latin typeface="仿宋" panose="02010609060101010101" pitchFamily="49" charset="-122"/>
                <a:ea typeface="仿宋" panose="02010609060101010101" pitchFamily="49" charset="-122"/>
              </a:rPr>
              <a:t>   </a:t>
            </a:r>
            <a:endParaRPr lang="en-US" altLang="zh-CN" sz="1600" b="1" dirty="0">
              <a:solidFill>
                <a:srgbClr val="FF0000"/>
              </a:solidFill>
              <a:latin typeface="仿宋" panose="02010609060101010101" pitchFamily="49" charset="-122"/>
              <a:ea typeface="仿宋" panose="02010609060101010101" pitchFamily="49" charset="-122"/>
            </a:endParaRPr>
          </a:p>
          <a:p>
            <a:pPr>
              <a:defRPr/>
            </a:pPr>
            <a:endParaRPr lang="en-US" altLang="zh-CN" sz="1600" b="1" dirty="0" smtClean="0">
              <a:solidFill>
                <a:srgbClr val="FF0000"/>
              </a:solidFill>
              <a:latin typeface="仿宋" panose="02010609060101010101" pitchFamily="49" charset="-122"/>
              <a:ea typeface="仿宋" panose="02010609060101010101" pitchFamily="49" charset="-122"/>
            </a:endParaRPr>
          </a:p>
          <a:p>
            <a:pPr>
              <a:defRPr/>
            </a:pPr>
            <a:r>
              <a:rPr lang="en-US" altLang="zh-CN" b="1" dirty="0">
                <a:solidFill>
                  <a:srgbClr val="FF0000"/>
                </a:solidFill>
                <a:latin typeface="仿宋" panose="02010609060101010101" pitchFamily="49" charset="-122"/>
                <a:ea typeface="仿宋" panose="02010609060101010101" pitchFamily="49" charset="-122"/>
              </a:rPr>
              <a:t> </a:t>
            </a:r>
            <a:r>
              <a:rPr lang="en-US" altLang="zh-CN" b="1" dirty="0" smtClean="0">
                <a:solidFill>
                  <a:srgbClr val="FF0000"/>
                </a:solidFill>
                <a:latin typeface="仿宋" panose="02010609060101010101" pitchFamily="49" charset="-122"/>
                <a:ea typeface="仿宋" panose="02010609060101010101" pitchFamily="49" charset="-122"/>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42988" y="836613"/>
            <a:ext cx="7273925" cy="5324535"/>
          </a:xfrm>
          <a:prstGeom prst="rect">
            <a:avLst/>
          </a:prstGeom>
        </p:spPr>
        <p:txBody>
          <a:bodyPr>
            <a:spAutoFit/>
          </a:bodyPr>
          <a:lstStyle/>
          <a:p>
            <a:pPr>
              <a:defRPr/>
            </a:pPr>
            <a:r>
              <a:rPr lang="en-US" altLang="zh-CN" b="1" dirty="0">
                <a:solidFill>
                  <a:srgbClr val="FF0000"/>
                </a:solidFill>
                <a:latin typeface="宋体" panose="02010600030101010101" pitchFamily="2" charset="-122"/>
              </a:rPr>
              <a:t>④</a:t>
            </a:r>
            <a:r>
              <a:rPr lang="zh-CN" altLang="en-US" b="1" dirty="0">
                <a:solidFill>
                  <a:srgbClr val="FF0000"/>
                </a:solidFill>
                <a:latin typeface="仿宋" panose="02010609060101010101" pitchFamily="49" charset="-122"/>
                <a:ea typeface="仿宋" panose="02010609060101010101" pitchFamily="49" charset="-122"/>
              </a:rPr>
              <a:t>招标人不得规定最低投标限价</a:t>
            </a:r>
            <a:r>
              <a:rPr lang="zh-CN" altLang="en-US" b="1" dirty="0" smtClean="0">
                <a:solidFill>
                  <a:srgbClr val="FF0000"/>
                </a:solidFill>
                <a:latin typeface="仿宋" panose="02010609060101010101" pitchFamily="49" charset="-122"/>
                <a:ea typeface="仿宋" panose="02010609060101010101" pitchFamily="49" charset="-122"/>
              </a:rPr>
              <a:t>。</a:t>
            </a:r>
            <a:endParaRPr lang="en-US" altLang="zh-CN" b="1" dirty="0" smtClean="0">
              <a:solidFill>
                <a:srgbClr val="FF0000"/>
              </a:solidFill>
              <a:latin typeface="宋体" panose="02010600030101010101" pitchFamily="2" charset="-122"/>
            </a:endParaRPr>
          </a:p>
          <a:p>
            <a:pPr>
              <a:defRPr/>
            </a:pPr>
            <a:r>
              <a:rPr lang="en-US" altLang="zh-CN" b="1" dirty="0" smtClean="0">
                <a:solidFill>
                  <a:srgbClr val="FF0000"/>
                </a:solidFill>
                <a:latin typeface="宋体" panose="02010600030101010101" pitchFamily="2" charset="-122"/>
              </a:rPr>
              <a:t>⑤</a:t>
            </a:r>
            <a:r>
              <a:rPr lang="zh-CN" altLang="en-US" b="1" dirty="0" smtClean="0">
                <a:solidFill>
                  <a:srgbClr val="FF0000"/>
                </a:solidFill>
                <a:latin typeface="宋体" panose="02010600030101010101" pitchFamily="2" charset="-122"/>
              </a:rPr>
              <a:t>招标人不得组织单个或者部分潜在投标人踏勘项目现场。</a:t>
            </a:r>
            <a:endParaRPr lang="en-US" altLang="zh-CN" b="1" dirty="0" smtClean="0">
              <a:solidFill>
                <a:srgbClr val="FF0000"/>
              </a:solidFill>
              <a:latin typeface="宋体" panose="02010600030101010101" pitchFamily="2" charset="-122"/>
            </a:endParaRPr>
          </a:p>
          <a:p>
            <a:pPr>
              <a:defRPr/>
            </a:pPr>
            <a:r>
              <a:rPr lang="en-US" altLang="zh-CN" b="1" dirty="0" smtClean="0">
                <a:solidFill>
                  <a:srgbClr val="FF0000"/>
                </a:solidFill>
                <a:latin typeface="宋体" panose="02010600030101010101" pitchFamily="2" charset="-122"/>
              </a:rPr>
              <a:t>⑥</a:t>
            </a:r>
            <a:r>
              <a:rPr lang="zh-CN" altLang="en-US" b="1" dirty="0" smtClean="0">
                <a:solidFill>
                  <a:srgbClr val="FF0000"/>
                </a:solidFill>
                <a:latin typeface="宋体" panose="02010600030101010101" pitchFamily="2" charset="-122"/>
              </a:rPr>
              <a:t>依法必须进行招标的项目，不得以特定行政区域或者特定行业的业绩、奖项作为加分条件或者中标条件。</a:t>
            </a:r>
            <a:endParaRPr lang="en-US" altLang="zh-CN" b="1" dirty="0" smtClean="0">
              <a:solidFill>
                <a:srgbClr val="FF0000"/>
              </a:solidFill>
              <a:latin typeface="宋体" panose="02010600030101010101" pitchFamily="2" charset="-122"/>
            </a:endParaRPr>
          </a:p>
          <a:p>
            <a:pPr>
              <a:defRPr/>
            </a:pPr>
            <a:r>
              <a:rPr lang="en-US" altLang="zh-CN" b="1" dirty="0" smtClean="0">
                <a:solidFill>
                  <a:srgbClr val="FF0000"/>
                </a:solidFill>
                <a:latin typeface="宋体" panose="02010600030101010101" pitchFamily="2" charset="-122"/>
              </a:rPr>
              <a:t>⑦</a:t>
            </a:r>
            <a:r>
              <a:rPr lang="zh-CN" altLang="en-US" b="1" dirty="0" smtClean="0">
                <a:solidFill>
                  <a:srgbClr val="FF0000"/>
                </a:solidFill>
                <a:latin typeface="宋体" panose="02010600030101010101" pitchFamily="2" charset="-122"/>
              </a:rPr>
              <a:t>招标人和中标人应当依照招标投标法和招标投标法实施条例的规定签订书面合同，合同的标的、价款、质量、履行期限等主要条款应当与招标文件和中标人的投标文件的内容一致。招标人和中标人不得再行订立背离合同实质性内容的其他协议。</a:t>
            </a:r>
            <a:endParaRPr lang="en-US" altLang="zh-CN" b="1" dirty="0" smtClean="0">
              <a:solidFill>
                <a:srgbClr val="FF0000"/>
              </a:solidFill>
              <a:latin typeface="宋体" panose="02010600030101010101" pitchFamily="2" charset="-122"/>
            </a:endParaRPr>
          </a:p>
          <a:p>
            <a:pPr>
              <a:defRPr/>
            </a:pPr>
            <a:r>
              <a:rPr lang="en-US" altLang="zh-CN" b="1" dirty="0" smtClean="0">
                <a:solidFill>
                  <a:srgbClr val="FF0000"/>
                </a:solidFill>
                <a:latin typeface="宋体" panose="02010600030101010101" pitchFamily="2" charset="-122"/>
              </a:rPr>
              <a:t>⑧</a:t>
            </a:r>
            <a:r>
              <a:rPr lang="zh-CN" altLang="en-US" b="1" dirty="0" smtClean="0">
                <a:solidFill>
                  <a:srgbClr val="FF0000"/>
                </a:solidFill>
                <a:latin typeface="宋体" panose="02010600030101010101" pitchFamily="2" charset="-122"/>
              </a:rPr>
              <a:t>招标文件要求中标人提交履约保证金的，中标人应当按照招标文件的要求提交。履约保证金不得超过中标合同金额的</a:t>
            </a:r>
            <a:r>
              <a:rPr lang="en-US" altLang="zh-CN" b="1" dirty="0" smtClean="0">
                <a:solidFill>
                  <a:srgbClr val="FF0000"/>
                </a:solidFill>
                <a:latin typeface="宋体" panose="02010600030101010101" pitchFamily="2" charset="-122"/>
              </a:rPr>
              <a:t>10%</a:t>
            </a:r>
            <a:r>
              <a:rPr lang="zh-CN" altLang="en-US" b="1" dirty="0" smtClean="0">
                <a:solidFill>
                  <a:srgbClr val="FF0000"/>
                </a:solidFill>
                <a:latin typeface="宋体" panose="02010600030101010101" pitchFamily="2" charset="-122"/>
              </a:rPr>
              <a:t>。</a:t>
            </a:r>
            <a:endParaRPr lang="en-US" altLang="zh-CN" b="1" dirty="0">
              <a:solidFill>
                <a:srgbClr val="FF0000"/>
              </a:solidFill>
              <a:latin typeface="宋体" panose="02010600030101010101" pitchFamily="2" charset="-122"/>
            </a:endParaRPr>
          </a:p>
          <a:p>
            <a:pPr>
              <a:defRPr/>
            </a:pPr>
            <a:endParaRPr lang="en-US" altLang="zh-CN" sz="3200" b="1" dirty="0" smtClean="0">
              <a:latin typeface="仿宋" pitchFamily="49" charset="-122"/>
              <a:ea typeface="仿宋" pitchFamily="49" charset="-122"/>
            </a:endParaRPr>
          </a:p>
          <a:p>
            <a:pPr>
              <a:defRPr/>
            </a:pPr>
            <a:endParaRPr lang="en-US" altLang="zh-CN" sz="3200" b="1" dirty="0">
              <a:latin typeface="仿宋" pitchFamily="49" charset="-122"/>
              <a:ea typeface="仿宋" pitchFamily="49" charset="-122"/>
            </a:endParaRPr>
          </a:p>
          <a:p>
            <a:pPr>
              <a:defRPr/>
            </a:pPr>
            <a:r>
              <a:rPr lang="zh-CN" altLang="zh-CN" sz="3200" b="1" dirty="0" smtClean="0">
                <a:latin typeface="仿宋" pitchFamily="49" charset="-122"/>
                <a:ea typeface="仿宋" pitchFamily="49" charset="-122"/>
              </a:rPr>
              <a:t>邀请</a:t>
            </a:r>
            <a:r>
              <a:rPr lang="zh-CN" altLang="zh-CN" sz="3200" b="1" dirty="0">
                <a:latin typeface="仿宋" pitchFamily="49" charset="-122"/>
                <a:ea typeface="仿宋" pitchFamily="49" charset="-122"/>
              </a:rPr>
              <a:t>招标</a:t>
            </a:r>
            <a:r>
              <a:rPr lang="zh-CN" altLang="zh-CN" sz="3200" b="1" dirty="0" smtClean="0">
                <a:latin typeface="仿宋" pitchFamily="49" charset="-122"/>
                <a:ea typeface="仿宋" pitchFamily="49" charset="-122"/>
              </a:rPr>
              <a:t>：</a:t>
            </a:r>
            <a:endParaRPr lang="en-US" altLang="zh-CN" sz="3200" b="1" dirty="0" smtClean="0">
              <a:latin typeface="仿宋" pitchFamily="49" charset="-122"/>
              <a:ea typeface="仿宋" pitchFamily="49" charset="-122"/>
            </a:endParaRPr>
          </a:p>
          <a:p>
            <a:pPr>
              <a:defRPr/>
            </a:pPr>
            <a:r>
              <a:rPr lang="en-US" altLang="zh-CN" sz="3200" b="1" dirty="0">
                <a:latin typeface="仿宋" pitchFamily="49" charset="-122"/>
                <a:ea typeface="仿宋" pitchFamily="49" charset="-122"/>
              </a:rPr>
              <a:t> </a:t>
            </a:r>
            <a:r>
              <a:rPr lang="en-US" altLang="zh-CN" sz="3200" b="1" dirty="0" smtClean="0">
                <a:latin typeface="仿宋" pitchFamily="49" charset="-122"/>
                <a:ea typeface="仿宋" pitchFamily="49" charset="-122"/>
              </a:rPr>
              <a:t>   </a:t>
            </a:r>
            <a:r>
              <a:rPr lang="zh-CN" altLang="en-US" sz="3200" b="1" dirty="0" smtClean="0">
                <a:latin typeface="仿宋" pitchFamily="49" charset="-122"/>
                <a:ea typeface="仿宋" pitchFamily="49" charset="-122"/>
              </a:rPr>
              <a:t>程序复杂，不推荐</a:t>
            </a:r>
            <a:endParaRPr lang="zh-CN" altLang="zh-CN" sz="3200" b="1" dirty="0">
              <a:latin typeface="仿宋" pitchFamily="49" charset="-122"/>
              <a:ea typeface="仿宋" pitchFamily="49" charset="-122"/>
            </a:endParaRPr>
          </a:p>
          <a:p>
            <a:pPr>
              <a:defRPr/>
            </a:pPr>
            <a:r>
              <a:rPr lang="zh-CN" altLang="en-US" sz="3200" b="1" dirty="0" smtClean="0">
                <a:latin typeface="仿宋" pitchFamily="49" charset="-122"/>
                <a:ea typeface="仿宋" pitchFamily="49" charset="-122"/>
              </a:rPr>
              <a:t>    </a:t>
            </a:r>
            <a:endParaRPr lang="zh-CN" altLang="zh-CN" sz="3200" b="1" dirty="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343775" cy="6001643"/>
          </a:xfrm>
          <a:prstGeom prst="rect">
            <a:avLst/>
          </a:prstGeom>
          <a:noFill/>
        </p:spPr>
        <p:txBody>
          <a:bodyPr>
            <a:spAutoFit/>
          </a:bodyPr>
          <a:lstStyle/>
          <a:p>
            <a:pPr>
              <a:defRPr/>
            </a:pPr>
            <a:r>
              <a:rPr lang="zh-CN" altLang="zh-CN" sz="3200" b="1" dirty="0">
                <a:latin typeface="仿宋" pitchFamily="49" charset="-122"/>
                <a:ea typeface="仿宋" pitchFamily="49" charset="-122"/>
              </a:rPr>
              <a:t>竞争性谈判</a:t>
            </a:r>
            <a:r>
              <a:rPr lang="zh-CN" altLang="zh-CN" sz="3200" b="1" dirty="0" smtClean="0">
                <a:latin typeface="仿宋" pitchFamily="49" charset="-122"/>
                <a:ea typeface="仿宋" pitchFamily="49" charset="-122"/>
              </a:rPr>
              <a:t>：</a:t>
            </a:r>
            <a:endParaRPr lang="en-US" altLang="zh-CN" sz="2800" b="1" dirty="0" smtClean="0">
              <a:latin typeface="仿宋" pitchFamily="49" charset="-122"/>
              <a:ea typeface="仿宋" pitchFamily="49" charset="-122"/>
            </a:endParaRPr>
          </a:p>
          <a:p>
            <a:pPr>
              <a:defRPr/>
            </a:pPr>
            <a:r>
              <a:rPr lang="en-US" altLang="zh-CN" sz="2800" b="1" dirty="0">
                <a:latin typeface="仿宋" pitchFamily="49" charset="-122"/>
                <a:ea typeface="仿宋" pitchFamily="49" charset="-122"/>
              </a:rPr>
              <a:t> </a:t>
            </a:r>
            <a:r>
              <a:rPr lang="en-US" altLang="zh-CN" sz="2800" b="1" dirty="0" smtClean="0">
                <a:latin typeface="仿宋" pitchFamily="49" charset="-122"/>
                <a:ea typeface="仿宋" pitchFamily="49" charset="-122"/>
              </a:rPr>
              <a:t>   </a:t>
            </a:r>
            <a:r>
              <a:rPr lang="zh-CN" altLang="zh-CN" sz="2800" b="1" dirty="0" smtClean="0">
                <a:latin typeface="仿宋" pitchFamily="49" charset="-122"/>
                <a:ea typeface="仿宋" pitchFamily="49" charset="-122"/>
              </a:rPr>
              <a:t>竞争性</a:t>
            </a:r>
            <a:r>
              <a:rPr lang="zh-CN" altLang="zh-CN" sz="2800" b="1" dirty="0">
                <a:latin typeface="仿宋" pitchFamily="49" charset="-122"/>
                <a:ea typeface="仿宋" pitchFamily="49" charset="-122"/>
              </a:rPr>
              <a:t>谈判是指谈判小组与符合资格条件的供应商就采购货物、工程和服务事宜进行谈判，供应商按照谈判文件的要求提交响应文件和最后报价，采购人从谈判小组提出的成交候选人中确定成交供应商的采购方式</a:t>
            </a:r>
            <a:r>
              <a:rPr lang="zh-CN" altLang="zh-CN" sz="2800" b="1" dirty="0" smtClean="0">
                <a:latin typeface="仿宋" pitchFamily="49" charset="-122"/>
                <a:ea typeface="仿宋" pitchFamily="49" charset="-122"/>
              </a:rPr>
              <a:t>。</a:t>
            </a:r>
            <a:endParaRPr lang="en-US" altLang="zh-CN" sz="2800" b="1" dirty="0" smtClean="0">
              <a:latin typeface="仿宋" pitchFamily="49" charset="-122"/>
              <a:ea typeface="仿宋" pitchFamily="49" charset="-122"/>
            </a:endParaRPr>
          </a:p>
          <a:p>
            <a:pPr>
              <a:defRPr/>
            </a:pPr>
            <a:r>
              <a:rPr lang="zh-CN" altLang="en-US" sz="2400" b="1" u="sng" dirty="0" smtClean="0">
                <a:solidFill>
                  <a:srgbClr val="FF0000"/>
                </a:solidFill>
                <a:latin typeface="仿宋" pitchFamily="49" charset="-122"/>
                <a:ea typeface="仿宋" pitchFamily="49" charset="-122"/>
              </a:rPr>
              <a:t>注意</a:t>
            </a:r>
            <a:r>
              <a:rPr lang="zh-CN" altLang="en-US" sz="2400" b="1" u="sng" dirty="0">
                <a:solidFill>
                  <a:srgbClr val="FF0000"/>
                </a:solidFill>
                <a:latin typeface="仿宋" pitchFamily="49" charset="-122"/>
                <a:ea typeface="仿宋" pitchFamily="49" charset="-122"/>
              </a:rPr>
              <a:t>事项</a:t>
            </a:r>
            <a:endParaRPr lang="en-US" altLang="zh-CN" sz="2400" b="1" u="sng" dirty="0" smtClean="0">
              <a:solidFill>
                <a:srgbClr val="FF0000"/>
              </a:solidFill>
              <a:latin typeface="仿宋" pitchFamily="49" charset="-122"/>
              <a:ea typeface="仿宋" pitchFamily="49" charset="-122"/>
            </a:endParaRPr>
          </a:p>
          <a:p>
            <a:pPr>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   </a:t>
            </a:r>
            <a:r>
              <a:rPr lang="en-US" altLang="zh-CN" sz="2000" b="1" dirty="0" smtClean="0">
                <a:solidFill>
                  <a:srgbClr val="FF0000"/>
                </a:solidFill>
                <a:latin typeface="仿宋" pitchFamily="49" charset="-122"/>
                <a:ea typeface="仿宋" pitchFamily="49" charset="-122"/>
              </a:rPr>
              <a:t>①</a:t>
            </a:r>
            <a:r>
              <a:rPr lang="zh-CN" altLang="en-US" sz="2000" b="1" dirty="0" smtClean="0">
                <a:solidFill>
                  <a:srgbClr val="FF0000"/>
                </a:solidFill>
                <a:latin typeface="仿宋" pitchFamily="49" charset="-122"/>
                <a:ea typeface="仿宋" pitchFamily="49" charset="-122"/>
              </a:rPr>
              <a:t>从谈判文件发出之日起至供应商提交首次响应文件截止之日止不得少于</a:t>
            </a:r>
            <a:r>
              <a:rPr lang="en-US" altLang="zh-CN" sz="2000" b="1" dirty="0" smtClean="0">
                <a:solidFill>
                  <a:srgbClr val="FF0000"/>
                </a:solidFill>
                <a:latin typeface="仿宋" pitchFamily="49" charset="-122"/>
                <a:ea typeface="仿宋" pitchFamily="49" charset="-122"/>
              </a:rPr>
              <a:t>3</a:t>
            </a:r>
            <a:r>
              <a:rPr lang="zh-CN" altLang="en-US" sz="2000" b="1" dirty="0" smtClean="0">
                <a:solidFill>
                  <a:srgbClr val="FF0000"/>
                </a:solidFill>
                <a:latin typeface="仿宋" pitchFamily="49" charset="-122"/>
                <a:ea typeface="仿宋" pitchFamily="49" charset="-122"/>
              </a:rPr>
              <a:t>个工作日。</a:t>
            </a:r>
            <a:endParaRPr lang="en-US" altLang="zh-CN" sz="2000" b="1" dirty="0" smtClean="0">
              <a:solidFill>
                <a:srgbClr val="FF0000"/>
              </a:solidFill>
              <a:latin typeface="仿宋" pitchFamily="49" charset="-122"/>
              <a:ea typeface="仿宋" pitchFamily="49" charset="-122"/>
            </a:endParaRPr>
          </a:p>
          <a:p>
            <a:pPr>
              <a:defRPr/>
            </a:pPr>
            <a:r>
              <a:rPr lang="en-US" altLang="zh-CN" sz="2000" b="1" dirty="0">
                <a:solidFill>
                  <a:srgbClr val="FF0000"/>
                </a:solidFill>
                <a:latin typeface="仿宋" pitchFamily="49" charset="-122"/>
                <a:ea typeface="仿宋" pitchFamily="49" charset="-122"/>
              </a:rPr>
              <a:t>    </a:t>
            </a:r>
            <a:r>
              <a:rPr lang="en-US" altLang="zh-CN" sz="2000" b="1" dirty="0" smtClean="0">
                <a:solidFill>
                  <a:srgbClr val="FF0000"/>
                </a:solidFill>
                <a:latin typeface="仿宋" pitchFamily="49" charset="-122"/>
                <a:ea typeface="仿宋" pitchFamily="49" charset="-122"/>
              </a:rPr>
              <a:t>②</a:t>
            </a:r>
            <a:r>
              <a:rPr lang="zh-CN" altLang="en-US" sz="2000" b="1" dirty="0" smtClean="0">
                <a:solidFill>
                  <a:srgbClr val="FF0000"/>
                </a:solidFill>
                <a:latin typeface="仿宋" pitchFamily="49" charset="-122"/>
                <a:ea typeface="仿宋" pitchFamily="49" charset="-122"/>
              </a:rPr>
              <a:t>在谈判过程中，谈判小组可以根据谈判文件和谈判情况实质性变动采购需求中的技术、服务要求以及合同草案条款，但不得变动谈判文件中的其他内容。</a:t>
            </a:r>
            <a:endParaRPr lang="en-US" altLang="zh-CN" sz="2000" b="1" dirty="0" smtClean="0">
              <a:solidFill>
                <a:srgbClr val="FF0000"/>
              </a:solidFill>
              <a:latin typeface="仿宋" pitchFamily="49" charset="-122"/>
              <a:ea typeface="仿宋" pitchFamily="49" charset="-122"/>
            </a:endParaRPr>
          </a:p>
          <a:p>
            <a:pPr>
              <a:defRPr/>
            </a:pPr>
            <a:r>
              <a:rPr lang="en-US" altLang="zh-CN" sz="2000" b="1" dirty="0">
                <a:solidFill>
                  <a:srgbClr val="FF0000"/>
                </a:solidFill>
                <a:latin typeface="仿宋" pitchFamily="49" charset="-122"/>
                <a:ea typeface="仿宋" pitchFamily="49" charset="-122"/>
              </a:rPr>
              <a:t> </a:t>
            </a:r>
            <a:r>
              <a:rPr lang="en-US" altLang="zh-CN" sz="2000" b="1" dirty="0" smtClean="0">
                <a:solidFill>
                  <a:srgbClr val="FF0000"/>
                </a:solidFill>
                <a:latin typeface="仿宋" pitchFamily="49" charset="-122"/>
                <a:ea typeface="仿宋" pitchFamily="49" charset="-122"/>
              </a:rPr>
              <a:t>   ③</a:t>
            </a:r>
            <a:r>
              <a:rPr lang="zh-CN" altLang="en-US" sz="2000" b="1" dirty="0" smtClean="0">
                <a:solidFill>
                  <a:srgbClr val="FF0000"/>
                </a:solidFill>
                <a:latin typeface="仿宋" pitchFamily="49" charset="-122"/>
                <a:ea typeface="仿宋" pitchFamily="49" charset="-122"/>
              </a:rPr>
              <a:t>采购人根据质量和服务均能满足采购文件实质性响应要求且最后报价最低的原则确定成交供应商，也可以直接授权谈判小组直接确定成交供应商。</a:t>
            </a:r>
            <a:endParaRPr lang="en-US" altLang="zh-CN" sz="2000" b="1" dirty="0">
              <a:solidFill>
                <a:srgbClr val="FF0000"/>
              </a:solidFill>
              <a:latin typeface="仿宋" pitchFamily="49" charset="-122"/>
              <a:ea typeface="仿宋" pitchFamily="49" charset="-122"/>
            </a:endParaRPr>
          </a:p>
          <a:p>
            <a:pPr>
              <a:defRPr/>
            </a:pPr>
            <a:r>
              <a:rPr lang="en-US" altLang="zh-CN" sz="2800" b="1" dirty="0">
                <a:latin typeface="仿宋" pitchFamily="49" charset="-122"/>
                <a:ea typeface="仿宋" pitchFamily="49" charset="-122"/>
              </a:rPr>
              <a:t> </a:t>
            </a:r>
            <a:r>
              <a:rPr lang="en-US" altLang="zh-CN" sz="2800" b="1" dirty="0" smtClean="0">
                <a:latin typeface="仿宋" pitchFamily="49" charset="-122"/>
                <a:ea typeface="仿宋" pitchFamily="49" charset="-122"/>
              </a:rPr>
              <a:t>   </a:t>
            </a:r>
            <a:endParaRPr lang="zh-CN" altLang="en-US" sz="2800" dirty="0">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124744"/>
            <a:ext cx="7343775" cy="4832092"/>
          </a:xfrm>
          <a:prstGeom prst="rect">
            <a:avLst/>
          </a:prstGeom>
          <a:noFill/>
        </p:spPr>
        <p:txBody>
          <a:bodyPr>
            <a:spAutoFit/>
          </a:bodyPr>
          <a:lstStyle/>
          <a:p>
            <a:pPr>
              <a:defRPr/>
            </a:pPr>
            <a:r>
              <a:rPr lang="zh-CN" altLang="en-US" sz="2800" b="1" dirty="0" smtClean="0">
                <a:latin typeface="仿宋" pitchFamily="49" charset="-122"/>
                <a:ea typeface="仿宋" pitchFamily="49" charset="-122"/>
              </a:rPr>
              <a:t>    以下四种情况可采用：</a:t>
            </a:r>
            <a:endParaRPr lang="en-US" altLang="zh-CN" sz="2800" b="1" dirty="0" smtClean="0">
              <a:latin typeface="仿宋" pitchFamily="49" charset="-122"/>
              <a:ea typeface="仿宋" pitchFamily="49" charset="-122"/>
            </a:endParaRPr>
          </a:p>
          <a:p>
            <a:pPr>
              <a:defRPr/>
            </a:pPr>
            <a:r>
              <a:rPr lang="en-US" altLang="zh-CN" sz="2800" b="1" dirty="0">
                <a:latin typeface="仿宋" pitchFamily="49" charset="-122"/>
                <a:ea typeface="仿宋" pitchFamily="49" charset="-122"/>
              </a:rPr>
              <a:t>    </a:t>
            </a:r>
            <a:r>
              <a:rPr lang="zh-CN" altLang="zh-CN" sz="2800" b="1" dirty="0">
                <a:latin typeface="仿宋" pitchFamily="49" charset="-122"/>
                <a:ea typeface="仿宋" pitchFamily="49" charset="-122"/>
              </a:rPr>
              <a:t>（一）招标后没有供应商投标或者没有合格标的，或者重新招标未能成立的；</a:t>
            </a:r>
            <a:r>
              <a:rPr lang="en-US" altLang="zh-CN" sz="2800" b="1" dirty="0">
                <a:latin typeface="仿宋" pitchFamily="49" charset="-122"/>
                <a:ea typeface="仿宋" pitchFamily="49" charset="-122"/>
              </a:rPr>
              <a:t/>
            </a:r>
            <a:br>
              <a:rPr lang="en-US" altLang="zh-CN" sz="2800" b="1" dirty="0">
                <a:latin typeface="仿宋" pitchFamily="49" charset="-122"/>
                <a:ea typeface="仿宋" pitchFamily="49" charset="-122"/>
              </a:rPr>
            </a:br>
            <a:r>
              <a:rPr lang="zh-CN" altLang="zh-CN" sz="2800" b="1" dirty="0">
                <a:latin typeface="仿宋" pitchFamily="49" charset="-122"/>
                <a:ea typeface="仿宋" pitchFamily="49" charset="-122"/>
              </a:rPr>
              <a:t>　　（二）技术复杂或者性质特殊，不能确定详细规格或者具体要求的；</a:t>
            </a:r>
            <a:r>
              <a:rPr lang="en-US" altLang="zh-CN" sz="2800" b="1" dirty="0">
                <a:latin typeface="仿宋" pitchFamily="49" charset="-122"/>
                <a:ea typeface="仿宋" pitchFamily="49" charset="-122"/>
              </a:rPr>
              <a:t/>
            </a:r>
            <a:br>
              <a:rPr lang="en-US" altLang="zh-CN" sz="2800" b="1" dirty="0">
                <a:latin typeface="仿宋" pitchFamily="49" charset="-122"/>
                <a:ea typeface="仿宋" pitchFamily="49" charset="-122"/>
              </a:rPr>
            </a:br>
            <a:r>
              <a:rPr lang="zh-CN" altLang="zh-CN" sz="2800" b="1" dirty="0">
                <a:latin typeface="仿宋" pitchFamily="49" charset="-122"/>
                <a:ea typeface="仿宋" pitchFamily="49" charset="-122"/>
              </a:rPr>
              <a:t>　　（三）非采购人所能预见的原因或者非采购人拖延造成采用招标所需时间不能满足用户紧急需要的；</a:t>
            </a:r>
            <a:r>
              <a:rPr lang="en-US" altLang="zh-CN" sz="2800" b="1" dirty="0">
                <a:latin typeface="仿宋" pitchFamily="49" charset="-122"/>
                <a:ea typeface="仿宋" pitchFamily="49" charset="-122"/>
              </a:rPr>
              <a:t/>
            </a:r>
            <a:br>
              <a:rPr lang="en-US" altLang="zh-CN" sz="2800" b="1" dirty="0">
                <a:latin typeface="仿宋" pitchFamily="49" charset="-122"/>
                <a:ea typeface="仿宋" pitchFamily="49" charset="-122"/>
              </a:rPr>
            </a:br>
            <a:r>
              <a:rPr lang="zh-CN" altLang="zh-CN" sz="2800" b="1" dirty="0">
                <a:latin typeface="仿宋" pitchFamily="49" charset="-122"/>
                <a:ea typeface="仿宋" pitchFamily="49" charset="-122"/>
              </a:rPr>
              <a:t>　　（四）因艺术品采购、专利、专有技术或者服务的时间、数量事先不能确定等原因不能事先计算出价格总额的。</a:t>
            </a:r>
            <a:endParaRPr lang="zh-CN" altLang="en-US" sz="2800" b="1" dirty="0">
              <a:latin typeface="仿宋" pitchFamily="49" charset="-122"/>
              <a:ea typeface="仿宋" pitchFamily="49" charset="-122"/>
            </a:endParaRPr>
          </a:p>
        </p:txBody>
      </p:sp>
    </p:spTree>
    <p:extLst>
      <p:ext uri="{BB962C8B-B14F-4D97-AF65-F5344CB8AC3E}">
        <p14:creationId xmlns:p14="http://schemas.microsoft.com/office/powerpoint/2010/main" val="3941269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55576" y="692696"/>
            <a:ext cx="7200800" cy="5816977"/>
          </a:xfrm>
          <a:prstGeom prst="rect">
            <a:avLst/>
          </a:prstGeom>
        </p:spPr>
        <p:txBody>
          <a:bodyPr wrap="square">
            <a:spAutoFit/>
          </a:bodyPr>
          <a:lstStyle/>
          <a:p>
            <a:pPr>
              <a:defRPr/>
            </a:pPr>
            <a:r>
              <a:rPr lang="zh-CN" altLang="en-US" sz="2800" b="1" dirty="0" smtClean="0">
                <a:latin typeface="仿宋" pitchFamily="49" charset="-122"/>
                <a:ea typeface="仿宋" pitchFamily="49" charset="-122"/>
              </a:rPr>
              <a:t>竞争性磋商</a:t>
            </a:r>
            <a:r>
              <a:rPr lang="en-US" altLang="zh-CN" sz="2800" b="1" dirty="0" smtClean="0">
                <a:latin typeface="仿宋" pitchFamily="49" charset="-122"/>
                <a:ea typeface="仿宋" pitchFamily="49" charset="-122"/>
              </a:rPr>
              <a:t>    </a:t>
            </a:r>
          </a:p>
          <a:p>
            <a:pPr>
              <a:defRPr/>
            </a:pPr>
            <a:r>
              <a:rPr lang="en-US" altLang="zh-CN" sz="2400" b="1" dirty="0">
                <a:latin typeface="仿宋" pitchFamily="49" charset="-122"/>
                <a:ea typeface="仿宋" pitchFamily="49" charset="-122"/>
              </a:rPr>
              <a:t> </a:t>
            </a:r>
            <a:r>
              <a:rPr lang="en-US" altLang="zh-CN" sz="2400" b="1" dirty="0" smtClean="0">
                <a:latin typeface="仿宋" pitchFamily="49" charset="-122"/>
                <a:ea typeface="仿宋" pitchFamily="49" charset="-122"/>
              </a:rPr>
              <a:t>   </a:t>
            </a:r>
            <a:r>
              <a:rPr lang="zh-CN" altLang="en-US" sz="2400" b="1" dirty="0" smtClean="0">
                <a:latin typeface="仿宋" pitchFamily="49" charset="-122"/>
                <a:ea typeface="仿宋" pitchFamily="49" charset="-122"/>
              </a:rPr>
              <a:t>竞争性磋商采购方式，是指采购人、政府采购代理机构通过组建竞争性磋商小组与符合条件的供应商就采购货物、工程和服务事宜进行磋商，供应商按照磋商文件的要求提交响应文件和报价，采购人从磋商小组评审后提出的候选供应商名单中确定成交供应商的采购方式</a:t>
            </a:r>
            <a:r>
              <a:rPr lang="zh-CN" altLang="zh-CN" sz="2400" b="1" dirty="0" smtClean="0">
                <a:latin typeface="仿宋" pitchFamily="49" charset="-122"/>
                <a:ea typeface="仿宋" pitchFamily="49" charset="-122"/>
              </a:rPr>
              <a:t>。</a:t>
            </a:r>
            <a:endParaRPr lang="en-US" altLang="zh-CN" sz="2400" b="1" dirty="0">
              <a:latin typeface="仿宋" pitchFamily="49" charset="-122"/>
              <a:ea typeface="仿宋" pitchFamily="49" charset="-122"/>
            </a:endParaRPr>
          </a:p>
          <a:p>
            <a:pPr>
              <a:defRPr/>
            </a:pPr>
            <a:r>
              <a:rPr lang="en-US" altLang="zh-CN" sz="2000" b="1" dirty="0">
                <a:latin typeface="仿宋" pitchFamily="49" charset="-122"/>
                <a:ea typeface="仿宋" pitchFamily="49" charset="-122"/>
              </a:rPr>
              <a:t>    </a:t>
            </a:r>
            <a:r>
              <a:rPr lang="zh-CN" altLang="en-US" sz="2000" b="1" dirty="0" smtClean="0">
                <a:solidFill>
                  <a:srgbClr val="FF0000"/>
                </a:solidFill>
                <a:latin typeface="仿宋" pitchFamily="49" charset="-122"/>
                <a:ea typeface="仿宋" pitchFamily="49" charset="-122"/>
              </a:rPr>
              <a:t>符合下列情形的项目，可以采用竞争性磋商方式开展采购：</a:t>
            </a:r>
            <a:endParaRPr lang="en-US" altLang="zh-CN" sz="2000" b="1" dirty="0">
              <a:solidFill>
                <a:srgbClr val="FF0000"/>
              </a:solidFill>
              <a:latin typeface="仿宋" pitchFamily="49" charset="-122"/>
              <a:ea typeface="仿宋" pitchFamily="49" charset="-122"/>
            </a:endParaRPr>
          </a:p>
          <a:p>
            <a:pPr>
              <a:defRPr/>
            </a:pPr>
            <a:r>
              <a:rPr lang="en-US" altLang="zh-CN" sz="2000" b="1" dirty="0">
                <a:latin typeface="仿宋" pitchFamily="49" charset="-122"/>
                <a:ea typeface="仿宋" pitchFamily="49" charset="-122"/>
              </a:rPr>
              <a:t>    </a:t>
            </a:r>
            <a:r>
              <a:rPr lang="zh-CN" altLang="zh-CN" sz="2000" b="1" dirty="0">
                <a:solidFill>
                  <a:srgbClr val="FF0000"/>
                </a:solidFill>
                <a:latin typeface="仿宋" pitchFamily="49" charset="-122"/>
                <a:ea typeface="仿宋" pitchFamily="49" charset="-122"/>
              </a:rPr>
              <a:t>（一</a:t>
            </a:r>
            <a:r>
              <a:rPr lang="zh-CN" altLang="zh-CN" sz="2000" b="1" dirty="0" smtClean="0">
                <a:solidFill>
                  <a:srgbClr val="FF0000"/>
                </a:solidFill>
                <a:latin typeface="仿宋" pitchFamily="49" charset="-122"/>
                <a:ea typeface="仿宋" pitchFamily="49" charset="-122"/>
              </a:rPr>
              <a:t>）</a:t>
            </a:r>
            <a:r>
              <a:rPr lang="zh-CN" altLang="en-US" sz="2000" b="1" dirty="0" smtClean="0">
                <a:solidFill>
                  <a:srgbClr val="FF0000"/>
                </a:solidFill>
                <a:latin typeface="仿宋" pitchFamily="49" charset="-122"/>
                <a:ea typeface="仿宋" pitchFamily="49" charset="-122"/>
              </a:rPr>
              <a:t>政府购买服务项目</a:t>
            </a:r>
            <a:r>
              <a:rPr lang="zh-CN" altLang="zh-CN" sz="2000" b="1" dirty="0" smtClean="0">
                <a:solidFill>
                  <a:srgbClr val="FF0000"/>
                </a:solidFill>
                <a:latin typeface="仿宋" pitchFamily="49" charset="-122"/>
                <a:ea typeface="仿宋" pitchFamily="49" charset="-122"/>
              </a:rPr>
              <a:t>；</a:t>
            </a:r>
            <a:endParaRPr lang="en-US" altLang="zh-CN" sz="2000" b="1" dirty="0">
              <a:solidFill>
                <a:srgbClr val="FF0000"/>
              </a:solidFill>
              <a:latin typeface="仿宋" pitchFamily="49" charset="-122"/>
              <a:ea typeface="仿宋" pitchFamily="49" charset="-122"/>
            </a:endParaRPr>
          </a:p>
          <a:p>
            <a:pPr>
              <a:defRPr/>
            </a:pPr>
            <a:r>
              <a:rPr lang="en-US" altLang="zh-CN" sz="2000" b="1" dirty="0">
                <a:solidFill>
                  <a:srgbClr val="FF0000"/>
                </a:solidFill>
                <a:latin typeface="仿宋" pitchFamily="49" charset="-122"/>
                <a:ea typeface="仿宋" pitchFamily="49" charset="-122"/>
              </a:rPr>
              <a:t>    </a:t>
            </a:r>
            <a:r>
              <a:rPr lang="zh-CN" altLang="zh-CN" sz="2000" b="1" dirty="0">
                <a:solidFill>
                  <a:srgbClr val="FF0000"/>
                </a:solidFill>
                <a:latin typeface="仿宋" pitchFamily="49" charset="-122"/>
                <a:ea typeface="仿宋" pitchFamily="49" charset="-122"/>
              </a:rPr>
              <a:t>（二</a:t>
            </a:r>
            <a:r>
              <a:rPr lang="zh-CN" altLang="zh-CN" sz="2000" b="1" dirty="0" smtClean="0">
                <a:solidFill>
                  <a:srgbClr val="FF0000"/>
                </a:solidFill>
                <a:latin typeface="仿宋" pitchFamily="49" charset="-122"/>
                <a:ea typeface="仿宋" pitchFamily="49" charset="-122"/>
              </a:rPr>
              <a:t>）</a:t>
            </a:r>
            <a:r>
              <a:rPr lang="zh-CN" altLang="en-US" sz="2000" b="1" dirty="0" smtClean="0">
                <a:solidFill>
                  <a:srgbClr val="FF0000"/>
                </a:solidFill>
                <a:latin typeface="仿宋" pitchFamily="49" charset="-122"/>
                <a:ea typeface="仿宋" pitchFamily="49" charset="-122"/>
              </a:rPr>
              <a:t>技术复杂或者性质特殊，不能确定详细规格或者具体要求的</a:t>
            </a:r>
            <a:r>
              <a:rPr lang="zh-CN" altLang="zh-CN" sz="2000" b="1" dirty="0" smtClean="0">
                <a:solidFill>
                  <a:srgbClr val="FF0000"/>
                </a:solidFill>
                <a:latin typeface="仿宋" pitchFamily="49" charset="-122"/>
                <a:ea typeface="仿宋" pitchFamily="49" charset="-122"/>
              </a:rPr>
              <a:t>；</a:t>
            </a:r>
            <a:endParaRPr lang="en-US" altLang="zh-CN" sz="2000" b="1" dirty="0">
              <a:solidFill>
                <a:srgbClr val="FF0000"/>
              </a:solidFill>
              <a:latin typeface="仿宋" pitchFamily="49" charset="-122"/>
              <a:ea typeface="仿宋" pitchFamily="49" charset="-122"/>
            </a:endParaRPr>
          </a:p>
          <a:p>
            <a:pPr>
              <a:defRPr/>
            </a:pPr>
            <a:r>
              <a:rPr lang="en-US" altLang="zh-CN" sz="2000" b="1" dirty="0">
                <a:solidFill>
                  <a:srgbClr val="FF0000"/>
                </a:solidFill>
                <a:latin typeface="仿宋" pitchFamily="49" charset="-122"/>
                <a:ea typeface="仿宋" pitchFamily="49" charset="-122"/>
              </a:rPr>
              <a:t>    </a:t>
            </a:r>
            <a:r>
              <a:rPr lang="zh-CN" altLang="zh-CN" sz="2000" b="1" dirty="0">
                <a:solidFill>
                  <a:srgbClr val="FF0000"/>
                </a:solidFill>
                <a:latin typeface="仿宋" pitchFamily="49" charset="-122"/>
                <a:ea typeface="仿宋" pitchFamily="49" charset="-122"/>
              </a:rPr>
              <a:t>（三</a:t>
            </a:r>
            <a:r>
              <a:rPr lang="zh-CN" altLang="zh-CN" sz="2000" b="1" dirty="0" smtClean="0">
                <a:solidFill>
                  <a:srgbClr val="FF0000"/>
                </a:solidFill>
                <a:latin typeface="仿宋" pitchFamily="49" charset="-122"/>
                <a:ea typeface="仿宋" pitchFamily="49" charset="-122"/>
              </a:rPr>
              <a:t>）</a:t>
            </a:r>
            <a:r>
              <a:rPr lang="zh-CN" altLang="en-US" sz="2000" b="1" dirty="0" smtClean="0">
                <a:solidFill>
                  <a:srgbClr val="FF0000"/>
                </a:solidFill>
                <a:latin typeface="仿宋" pitchFamily="49" charset="-122"/>
                <a:ea typeface="仿宋" pitchFamily="49" charset="-122"/>
              </a:rPr>
              <a:t>因艺术品采购、专利、专有技术或者服务的时间、数量事先不能确定等原因不能事先计算出价格总额的；</a:t>
            </a:r>
            <a:endParaRPr lang="en-US" altLang="zh-CN" sz="2000" b="1" dirty="0" smtClean="0">
              <a:solidFill>
                <a:srgbClr val="FF0000"/>
              </a:solidFill>
              <a:latin typeface="仿宋" pitchFamily="49" charset="-122"/>
              <a:ea typeface="仿宋" pitchFamily="49" charset="-122"/>
            </a:endParaRPr>
          </a:p>
          <a:p>
            <a:pPr>
              <a:defRPr/>
            </a:pPr>
            <a:r>
              <a:rPr lang="en-US" altLang="zh-CN" sz="2000" b="1" dirty="0">
                <a:solidFill>
                  <a:srgbClr val="FF0000"/>
                </a:solidFill>
                <a:latin typeface="仿宋" pitchFamily="49" charset="-122"/>
                <a:ea typeface="仿宋" pitchFamily="49" charset="-122"/>
              </a:rPr>
              <a:t> </a:t>
            </a:r>
            <a:r>
              <a:rPr lang="en-US" altLang="zh-CN" sz="2000" b="1" dirty="0" smtClean="0">
                <a:solidFill>
                  <a:srgbClr val="FF0000"/>
                </a:solidFill>
                <a:latin typeface="仿宋" pitchFamily="49" charset="-122"/>
                <a:ea typeface="仿宋" pitchFamily="49" charset="-122"/>
              </a:rPr>
              <a:t>   </a:t>
            </a:r>
            <a:r>
              <a:rPr lang="zh-CN" altLang="en-US" sz="2000" b="1" dirty="0" smtClean="0">
                <a:solidFill>
                  <a:srgbClr val="FF0000"/>
                </a:solidFill>
                <a:latin typeface="仿宋" pitchFamily="49" charset="-122"/>
                <a:ea typeface="仿宋" pitchFamily="49" charset="-122"/>
              </a:rPr>
              <a:t>（四）市场竞争不充分的科研项目，以及需要扶持的科技成果转化项目；</a:t>
            </a:r>
            <a:endParaRPr lang="en-US" altLang="zh-CN" sz="2000" b="1" dirty="0" smtClean="0">
              <a:solidFill>
                <a:srgbClr val="FF0000"/>
              </a:solidFill>
              <a:latin typeface="仿宋" pitchFamily="49" charset="-122"/>
              <a:ea typeface="仿宋" pitchFamily="49" charset="-122"/>
            </a:endParaRPr>
          </a:p>
          <a:p>
            <a:pPr>
              <a:defRPr/>
            </a:pPr>
            <a:r>
              <a:rPr lang="en-US" altLang="zh-CN" sz="2000" b="1" dirty="0">
                <a:solidFill>
                  <a:srgbClr val="FF0000"/>
                </a:solidFill>
                <a:latin typeface="仿宋" pitchFamily="49" charset="-122"/>
                <a:ea typeface="仿宋" pitchFamily="49" charset="-122"/>
              </a:rPr>
              <a:t> </a:t>
            </a:r>
            <a:r>
              <a:rPr lang="en-US" altLang="zh-CN" sz="2000" b="1" dirty="0" smtClean="0">
                <a:solidFill>
                  <a:srgbClr val="FF0000"/>
                </a:solidFill>
                <a:latin typeface="仿宋" pitchFamily="49" charset="-122"/>
                <a:ea typeface="仿宋" pitchFamily="49" charset="-122"/>
              </a:rPr>
              <a:t>   </a:t>
            </a:r>
            <a:r>
              <a:rPr lang="zh-CN" altLang="en-US" sz="2000" b="1" dirty="0" smtClean="0">
                <a:solidFill>
                  <a:srgbClr val="FF0000"/>
                </a:solidFill>
                <a:latin typeface="仿宋" pitchFamily="49" charset="-122"/>
                <a:ea typeface="仿宋" pitchFamily="49" charset="-122"/>
              </a:rPr>
              <a:t>（五）按照招标投标法及其实施条例必须进行招标的工程建设项目以外的工程建设项目。</a:t>
            </a:r>
            <a:endParaRPr lang="zh-CN" altLang="en-US" sz="20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ChangeArrowheads="1"/>
          </p:cNvSpPr>
          <p:nvPr/>
        </p:nvSpPr>
        <p:spPr bwMode="auto">
          <a:xfrm>
            <a:off x="899592" y="1412776"/>
            <a:ext cx="7416824"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zh-CN" sz="3200" b="1" dirty="0">
                <a:latin typeface="仿宋" pitchFamily="49" charset="-122"/>
                <a:ea typeface="仿宋" pitchFamily="49" charset="-122"/>
              </a:rPr>
              <a:t>一</a:t>
            </a:r>
            <a:r>
              <a:rPr lang="zh-CN" altLang="zh-CN" sz="3200" b="1" dirty="0" smtClean="0">
                <a:latin typeface="仿宋" pitchFamily="49" charset="-122"/>
                <a:ea typeface="仿宋" pitchFamily="49" charset="-122"/>
              </a:rPr>
              <a:t>、政府</a:t>
            </a:r>
            <a:r>
              <a:rPr lang="zh-CN" altLang="zh-CN" sz="3200" b="1" dirty="0">
                <a:latin typeface="仿宋" pitchFamily="49" charset="-122"/>
                <a:ea typeface="仿宋" pitchFamily="49" charset="-122"/>
              </a:rPr>
              <a:t>采购基本</a:t>
            </a:r>
            <a:r>
              <a:rPr lang="zh-CN" altLang="zh-CN" sz="3200" b="1" dirty="0" smtClean="0">
                <a:latin typeface="仿宋" pitchFamily="49" charset="-122"/>
                <a:ea typeface="仿宋" pitchFamily="49" charset="-122"/>
              </a:rPr>
              <a:t>概念</a:t>
            </a:r>
            <a:endParaRPr lang="en-US" altLang="zh-CN" sz="3200" b="1" dirty="0" smtClean="0">
              <a:latin typeface="仿宋" pitchFamily="49" charset="-122"/>
              <a:ea typeface="仿宋" pitchFamily="49" charset="-122"/>
            </a:endParaRPr>
          </a:p>
          <a:p>
            <a:pPr>
              <a:lnSpc>
                <a:spcPct val="150000"/>
              </a:lnSpc>
            </a:pPr>
            <a:r>
              <a:rPr lang="zh-CN" altLang="en-US" sz="3200" b="1" dirty="0">
                <a:latin typeface="仿宋" pitchFamily="49" charset="-122"/>
                <a:ea typeface="仿宋" pitchFamily="49" charset="-122"/>
              </a:rPr>
              <a:t>二、</a:t>
            </a:r>
            <a:r>
              <a:rPr lang="zh-CN" altLang="zh-CN" sz="3200" b="1" dirty="0">
                <a:latin typeface="仿宋" pitchFamily="49" charset="-122"/>
                <a:ea typeface="仿宋" pitchFamily="49" charset="-122"/>
              </a:rPr>
              <a:t>政府</a:t>
            </a:r>
            <a:r>
              <a:rPr lang="zh-CN" altLang="zh-CN" sz="3200" b="1" dirty="0" smtClean="0">
                <a:latin typeface="仿宋" pitchFamily="49" charset="-122"/>
                <a:ea typeface="仿宋" pitchFamily="49" charset="-122"/>
              </a:rPr>
              <a:t>采购</a:t>
            </a:r>
            <a:r>
              <a:rPr lang="zh-CN" altLang="en-US" sz="3200" b="1" dirty="0" smtClean="0">
                <a:latin typeface="仿宋" pitchFamily="49" charset="-122"/>
                <a:ea typeface="仿宋" pitchFamily="49" charset="-122"/>
              </a:rPr>
              <a:t>类型</a:t>
            </a:r>
            <a:endParaRPr lang="en-US" altLang="zh-CN" sz="3200" b="1" dirty="0" smtClean="0">
              <a:latin typeface="仿宋" pitchFamily="49" charset="-122"/>
              <a:ea typeface="仿宋" pitchFamily="49" charset="-122"/>
            </a:endParaRPr>
          </a:p>
          <a:p>
            <a:pPr>
              <a:lnSpc>
                <a:spcPct val="150000"/>
              </a:lnSpc>
            </a:pPr>
            <a:r>
              <a:rPr lang="zh-CN" altLang="zh-CN" sz="3200" b="1" dirty="0" smtClean="0">
                <a:latin typeface="仿宋" pitchFamily="49" charset="-122"/>
                <a:ea typeface="仿宋" pitchFamily="49" charset="-122"/>
              </a:rPr>
              <a:t>三</a:t>
            </a:r>
            <a:r>
              <a:rPr lang="zh-CN" altLang="zh-CN" sz="3200" b="1" dirty="0">
                <a:latin typeface="仿宋" pitchFamily="49" charset="-122"/>
                <a:ea typeface="仿宋" pitchFamily="49" charset="-122"/>
              </a:rPr>
              <a:t>、政府</a:t>
            </a:r>
            <a:r>
              <a:rPr lang="zh-CN" altLang="zh-CN" sz="3200" b="1" dirty="0" smtClean="0">
                <a:latin typeface="仿宋" pitchFamily="49" charset="-122"/>
                <a:ea typeface="仿宋" pitchFamily="49" charset="-122"/>
              </a:rPr>
              <a:t>采购</a:t>
            </a:r>
            <a:r>
              <a:rPr lang="zh-CN" altLang="en-US" sz="3200" b="1" dirty="0" smtClean="0">
                <a:latin typeface="仿宋" pitchFamily="49" charset="-122"/>
                <a:ea typeface="仿宋" pitchFamily="49" charset="-122"/>
              </a:rPr>
              <a:t>方式</a:t>
            </a:r>
            <a:endParaRPr lang="zh-CN" altLang="zh-CN" sz="3200" b="1" dirty="0">
              <a:latin typeface="仿宋" pitchFamily="49" charset="-122"/>
              <a:ea typeface="仿宋" pitchFamily="49" charset="-122"/>
            </a:endParaRPr>
          </a:p>
          <a:p>
            <a:pPr>
              <a:lnSpc>
                <a:spcPct val="150000"/>
              </a:lnSpc>
            </a:pPr>
            <a:r>
              <a:rPr lang="zh-CN" altLang="zh-CN" sz="3200" b="1" dirty="0">
                <a:latin typeface="仿宋" pitchFamily="49" charset="-122"/>
                <a:ea typeface="仿宋" pitchFamily="49" charset="-122"/>
              </a:rPr>
              <a:t>四</a:t>
            </a:r>
            <a:r>
              <a:rPr lang="zh-CN" altLang="zh-CN" sz="3200" b="1" dirty="0" smtClean="0">
                <a:latin typeface="仿宋" pitchFamily="49" charset="-122"/>
                <a:ea typeface="仿宋" pitchFamily="49" charset="-122"/>
              </a:rPr>
              <a:t>、</a:t>
            </a:r>
            <a:r>
              <a:rPr lang="zh-CN" altLang="en-US" sz="3200" b="1" dirty="0">
                <a:solidFill>
                  <a:srgbClr val="000000"/>
                </a:solidFill>
                <a:latin typeface="仿宋" pitchFamily="49" charset="-122"/>
                <a:ea typeface="仿宋" pitchFamily="49" charset="-122"/>
              </a:rPr>
              <a:t>政府采购进口产品相关文件及</a:t>
            </a:r>
            <a:r>
              <a:rPr lang="zh-CN" altLang="en-US" sz="3200" b="1" dirty="0" smtClean="0">
                <a:solidFill>
                  <a:srgbClr val="000000"/>
                </a:solidFill>
                <a:latin typeface="仿宋" pitchFamily="49" charset="-122"/>
                <a:ea typeface="仿宋" pitchFamily="49" charset="-122"/>
              </a:rPr>
              <a:t>政策</a:t>
            </a:r>
            <a:endParaRPr lang="en-US" altLang="zh-CN" sz="3200" b="1" dirty="0" smtClean="0">
              <a:solidFill>
                <a:srgbClr val="000000"/>
              </a:solidFill>
              <a:latin typeface="仿宋" pitchFamily="49" charset="-122"/>
              <a:ea typeface="仿宋" pitchFamily="49" charset="-122"/>
            </a:endParaRPr>
          </a:p>
          <a:p>
            <a:pPr>
              <a:lnSpc>
                <a:spcPct val="150000"/>
              </a:lnSpc>
            </a:pPr>
            <a:r>
              <a:rPr lang="zh-CN" altLang="en-US" sz="3200" b="1" dirty="0" smtClean="0">
                <a:solidFill>
                  <a:srgbClr val="000000"/>
                </a:solidFill>
                <a:latin typeface="仿宋" pitchFamily="49" charset="-122"/>
                <a:ea typeface="仿宋" pitchFamily="49" charset="-122"/>
              </a:rPr>
              <a:t>五</a:t>
            </a:r>
            <a:r>
              <a:rPr lang="zh-CN" altLang="en-US" sz="3200" b="1" dirty="0">
                <a:solidFill>
                  <a:srgbClr val="000000"/>
                </a:solidFill>
                <a:latin typeface="仿宋" pitchFamily="49" charset="-122"/>
                <a:ea typeface="仿宋" pitchFamily="49" charset="-122"/>
              </a:rPr>
              <a:t>、政府采购业务流程</a:t>
            </a:r>
            <a:r>
              <a:rPr lang="zh-CN" altLang="en-US" sz="3200" b="1" dirty="0" smtClean="0">
                <a:solidFill>
                  <a:srgbClr val="000000"/>
                </a:solidFill>
                <a:latin typeface="仿宋" pitchFamily="49" charset="-122"/>
                <a:ea typeface="仿宋" pitchFamily="49" charset="-122"/>
              </a:rPr>
              <a:t>简图</a:t>
            </a:r>
            <a:endParaRPr lang="en-US" altLang="zh-CN" sz="3200" b="1" dirty="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993175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115616" y="908720"/>
            <a:ext cx="6984776" cy="5416868"/>
          </a:xfrm>
          <a:prstGeom prst="rect">
            <a:avLst/>
          </a:prstGeom>
        </p:spPr>
        <p:txBody>
          <a:bodyPr wrap="square">
            <a:spAutoFit/>
          </a:bodyPr>
          <a:lstStyle/>
          <a:p>
            <a:pPr>
              <a:defRPr/>
            </a:pPr>
            <a:r>
              <a:rPr lang="zh-CN" altLang="en-US" sz="2000" b="1" u="sng" dirty="0" smtClean="0">
                <a:latin typeface="仿宋" pitchFamily="49" charset="-122"/>
                <a:ea typeface="仿宋" pitchFamily="49" charset="-122"/>
              </a:rPr>
              <a:t>竞争性磋商采购注意事项：</a:t>
            </a:r>
            <a:endParaRPr lang="en-US" altLang="zh-CN" sz="2000" b="1" u="sng" dirty="0" smtClean="0">
              <a:latin typeface="仿宋" pitchFamily="49" charset="-122"/>
              <a:ea typeface="仿宋" pitchFamily="49" charset="-122"/>
            </a:endParaRPr>
          </a:p>
          <a:p>
            <a:pPr>
              <a:defRPr/>
            </a:pPr>
            <a:endParaRPr lang="zh-CN" altLang="zh-CN" sz="2000" b="1" dirty="0">
              <a:latin typeface="仿宋" pitchFamily="49" charset="-122"/>
              <a:ea typeface="仿宋" pitchFamily="49" charset="-122"/>
            </a:endParaRPr>
          </a:p>
          <a:p>
            <a:pPr>
              <a:defRPr/>
            </a:pPr>
            <a:r>
              <a:rPr lang="en-US" altLang="zh-CN" b="1" dirty="0">
                <a:latin typeface="仿宋" pitchFamily="49" charset="-122"/>
                <a:ea typeface="仿宋" pitchFamily="49" charset="-122"/>
              </a:rPr>
              <a:t>    </a:t>
            </a:r>
            <a:r>
              <a:rPr lang="en-US" altLang="zh-CN" b="1" dirty="0" smtClean="0">
                <a:latin typeface="仿宋" panose="02010609060101010101" pitchFamily="49" charset="-122"/>
                <a:ea typeface="仿宋" panose="02010609060101010101" pitchFamily="49" charset="-122"/>
              </a:rPr>
              <a:t>①</a:t>
            </a:r>
            <a:r>
              <a:rPr lang="zh-CN" altLang="en-US" b="1" dirty="0" smtClean="0">
                <a:latin typeface="仿宋" panose="02010609060101010101" pitchFamily="49" charset="-122"/>
                <a:ea typeface="仿宋" panose="02010609060101010101" pitchFamily="49" charset="-122"/>
              </a:rPr>
              <a:t>从磋商文件发出之日起至供应商提交首次响应文件截止之日止不得少于</a:t>
            </a:r>
            <a:r>
              <a:rPr lang="en-US" altLang="zh-CN" b="1" dirty="0" smtClean="0">
                <a:latin typeface="仿宋" panose="02010609060101010101" pitchFamily="49" charset="-122"/>
                <a:ea typeface="仿宋" panose="02010609060101010101" pitchFamily="49" charset="-122"/>
              </a:rPr>
              <a:t>10</a:t>
            </a:r>
            <a:r>
              <a:rPr lang="zh-CN" altLang="en-US" b="1" dirty="0" smtClean="0">
                <a:latin typeface="仿宋" panose="02010609060101010101" pitchFamily="49" charset="-122"/>
                <a:ea typeface="仿宋" panose="02010609060101010101" pitchFamily="49" charset="-122"/>
              </a:rPr>
              <a:t>日。</a:t>
            </a:r>
            <a:endParaRPr lang="en-US" altLang="zh-CN" b="1" dirty="0">
              <a:latin typeface="仿宋" panose="02010609060101010101" pitchFamily="49" charset="-122"/>
              <a:ea typeface="仿宋" panose="02010609060101010101" pitchFamily="49" charset="-122"/>
            </a:endParaRPr>
          </a:p>
          <a:p>
            <a:pPr>
              <a:defRPr/>
            </a:pPr>
            <a:r>
              <a:rPr lang="en-US" altLang="zh-CN" b="1" dirty="0" smtClean="0">
                <a:latin typeface="仿宋" panose="02010609060101010101" pitchFamily="49" charset="-122"/>
                <a:ea typeface="仿宋" panose="02010609060101010101" pitchFamily="49" charset="-122"/>
              </a:rPr>
              <a:t>    ②</a:t>
            </a:r>
            <a:r>
              <a:rPr lang="zh-CN" altLang="en-US" b="1" dirty="0" smtClean="0">
                <a:latin typeface="仿宋" panose="02010609060101010101" pitchFamily="49" charset="-122"/>
                <a:ea typeface="仿宋" panose="02010609060101010101" pitchFamily="49" charset="-122"/>
              </a:rPr>
              <a:t>磋商文件的发售期限自开始之日起不得少于</a:t>
            </a:r>
            <a:r>
              <a:rPr lang="en-US" altLang="zh-CN" b="1" dirty="0" smtClean="0">
                <a:latin typeface="仿宋" panose="02010609060101010101" pitchFamily="49" charset="-122"/>
                <a:ea typeface="仿宋" panose="02010609060101010101" pitchFamily="49" charset="-122"/>
              </a:rPr>
              <a:t>5</a:t>
            </a:r>
            <a:r>
              <a:rPr lang="zh-CN" altLang="en-US" b="1" dirty="0" smtClean="0">
                <a:latin typeface="仿宋" panose="02010609060101010101" pitchFamily="49" charset="-122"/>
                <a:ea typeface="仿宋" panose="02010609060101010101" pitchFamily="49" charset="-122"/>
              </a:rPr>
              <a:t>个工作日。</a:t>
            </a:r>
            <a:endParaRPr lang="en-US" altLang="zh-CN" b="1" dirty="0" smtClean="0">
              <a:latin typeface="仿宋" panose="02010609060101010101" pitchFamily="49" charset="-122"/>
              <a:ea typeface="仿宋" panose="02010609060101010101" pitchFamily="49" charset="-122"/>
            </a:endParaRPr>
          </a:p>
          <a:p>
            <a:pPr>
              <a:defRPr/>
            </a:pPr>
            <a:r>
              <a:rPr lang="en-US" altLang="zh-CN" b="1" dirty="0">
                <a:latin typeface="仿宋" panose="02010609060101010101" pitchFamily="49" charset="-122"/>
                <a:ea typeface="仿宋" panose="02010609060101010101" pitchFamily="49" charset="-122"/>
              </a:rPr>
              <a:t> </a:t>
            </a:r>
            <a:r>
              <a:rPr lang="en-US" altLang="zh-CN" b="1" dirty="0" smtClean="0">
                <a:latin typeface="仿宋" panose="02010609060101010101" pitchFamily="49" charset="-122"/>
                <a:ea typeface="仿宋" panose="02010609060101010101" pitchFamily="49" charset="-122"/>
              </a:rPr>
              <a:t>   ③</a:t>
            </a:r>
            <a:r>
              <a:rPr lang="zh-CN" altLang="en-US" b="1" dirty="0" smtClean="0">
                <a:latin typeface="仿宋" panose="02010609060101010101" pitchFamily="49" charset="-122"/>
                <a:ea typeface="仿宋" panose="02010609060101010101" pitchFamily="49" charset="-122"/>
              </a:rPr>
              <a:t>磋商小组所有成员应当集中与单一供应商分别进行磋商，并给予所有参加磋商的供应商平等的磋商机会。</a:t>
            </a:r>
            <a:endParaRPr lang="en-US" altLang="zh-CN" b="1" dirty="0" smtClean="0">
              <a:latin typeface="仿宋" panose="02010609060101010101" pitchFamily="49" charset="-122"/>
              <a:ea typeface="仿宋" panose="02010609060101010101" pitchFamily="49" charset="-122"/>
            </a:endParaRPr>
          </a:p>
          <a:p>
            <a:pPr>
              <a:defRPr/>
            </a:pPr>
            <a:r>
              <a:rPr lang="en-US" altLang="zh-CN" b="1" dirty="0">
                <a:latin typeface="仿宋" panose="02010609060101010101" pitchFamily="49" charset="-122"/>
                <a:ea typeface="仿宋" panose="02010609060101010101" pitchFamily="49" charset="-122"/>
              </a:rPr>
              <a:t> </a:t>
            </a:r>
            <a:r>
              <a:rPr lang="en-US" altLang="zh-CN" b="1" dirty="0" smtClean="0">
                <a:latin typeface="仿宋" panose="02010609060101010101" pitchFamily="49" charset="-122"/>
                <a:ea typeface="仿宋" panose="02010609060101010101" pitchFamily="49" charset="-122"/>
              </a:rPr>
              <a:t>   ④</a:t>
            </a:r>
            <a:r>
              <a:rPr lang="zh-CN" altLang="en-US" b="1" dirty="0" smtClean="0">
                <a:latin typeface="仿宋" panose="02010609060101010101" pitchFamily="49" charset="-122"/>
                <a:ea typeface="仿宋" panose="02010609060101010101" pitchFamily="49" charset="-122"/>
              </a:rPr>
              <a:t>在磋商过程中，磋商小组可以根据磋商文件和磋商情况实质性变动采购需求中的技术、服务要求以及合同草案条款，但不得变动磋商文件中的其他内容。</a:t>
            </a:r>
            <a:endParaRPr lang="en-US" altLang="zh-CN" b="1" dirty="0" smtClean="0">
              <a:latin typeface="仿宋" panose="02010609060101010101" pitchFamily="49" charset="-122"/>
              <a:ea typeface="仿宋" panose="02010609060101010101" pitchFamily="49" charset="-122"/>
            </a:endParaRPr>
          </a:p>
          <a:p>
            <a:pPr>
              <a:defRPr/>
            </a:pPr>
            <a:r>
              <a:rPr lang="en-US" altLang="zh-CN" b="1" dirty="0">
                <a:latin typeface="仿宋" panose="02010609060101010101" pitchFamily="49" charset="-122"/>
                <a:ea typeface="仿宋" panose="02010609060101010101" pitchFamily="49" charset="-122"/>
              </a:rPr>
              <a:t> </a:t>
            </a:r>
            <a:r>
              <a:rPr lang="en-US" altLang="zh-CN" b="1" dirty="0" smtClean="0">
                <a:latin typeface="仿宋" panose="02010609060101010101" pitchFamily="49" charset="-122"/>
                <a:ea typeface="仿宋" panose="02010609060101010101" pitchFamily="49" charset="-122"/>
              </a:rPr>
              <a:t>   ⑤</a:t>
            </a:r>
            <a:r>
              <a:rPr lang="zh-CN" altLang="en-US" b="1" dirty="0" smtClean="0">
                <a:latin typeface="仿宋" panose="02010609060101010101" pitchFamily="49" charset="-122"/>
                <a:ea typeface="仿宋" panose="02010609060101010101" pitchFamily="49" charset="-122"/>
              </a:rPr>
              <a:t>市场竞争不充分的科研项目，以及需要扶持的科技成果转化项目，提交最后报价的供应商可以为</a:t>
            </a:r>
            <a:r>
              <a:rPr lang="en-US" altLang="zh-CN" b="1" dirty="0" smtClean="0">
                <a:latin typeface="仿宋" panose="02010609060101010101" pitchFamily="49" charset="-122"/>
                <a:ea typeface="仿宋" panose="02010609060101010101" pitchFamily="49" charset="-122"/>
              </a:rPr>
              <a:t>2</a:t>
            </a:r>
            <a:r>
              <a:rPr lang="zh-CN" altLang="en-US" b="1" dirty="0" smtClean="0">
                <a:latin typeface="仿宋" panose="02010609060101010101" pitchFamily="49" charset="-122"/>
                <a:ea typeface="仿宋" panose="02010609060101010101" pitchFamily="49" charset="-122"/>
              </a:rPr>
              <a:t>家。</a:t>
            </a:r>
            <a:endParaRPr lang="en-US" altLang="zh-CN" b="1" dirty="0" smtClean="0">
              <a:latin typeface="仿宋" panose="02010609060101010101" pitchFamily="49" charset="-122"/>
              <a:ea typeface="仿宋" panose="02010609060101010101" pitchFamily="49" charset="-122"/>
            </a:endParaRPr>
          </a:p>
          <a:p>
            <a:pPr>
              <a:defRPr/>
            </a:pPr>
            <a:r>
              <a:rPr lang="en-US" altLang="zh-CN" b="1" dirty="0">
                <a:latin typeface="仿宋" panose="02010609060101010101" pitchFamily="49" charset="-122"/>
                <a:ea typeface="仿宋" panose="02010609060101010101" pitchFamily="49" charset="-122"/>
              </a:rPr>
              <a:t> </a:t>
            </a:r>
            <a:r>
              <a:rPr lang="en-US" altLang="zh-CN" b="1" dirty="0" smtClean="0">
                <a:latin typeface="仿宋" panose="02010609060101010101" pitchFamily="49" charset="-122"/>
                <a:ea typeface="仿宋" panose="02010609060101010101" pitchFamily="49" charset="-122"/>
              </a:rPr>
              <a:t>   ⑥</a:t>
            </a:r>
            <a:r>
              <a:rPr lang="zh-CN" altLang="en-US" b="1" dirty="0" smtClean="0">
                <a:latin typeface="仿宋" panose="02010609060101010101" pitchFamily="49" charset="-122"/>
                <a:ea typeface="仿宋" panose="02010609060101010101" pitchFamily="49" charset="-122"/>
              </a:rPr>
              <a:t>竞争性磋商采用综合评分法。</a:t>
            </a:r>
            <a:endParaRPr lang="en-US" altLang="zh-CN" b="1" dirty="0" smtClean="0">
              <a:latin typeface="仿宋" panose="02010609060101010101" pitchFamily="49" charset="-122"/>
              <a:ea typeface="仿宋" panose="02010609060101010101" pitchFamily="49" charset="-122"/>
            </a:endParaRPr>
          </a:p>
          <a:p>
            <a:pPr>
              <a:defRPr/>
            </a:pPr>
            <a:r>
              <a:rPr lang="en-US" altLang="zh-CN" b="1" dirty="0">
                <a:latin typeface="仿宋" panose="02010609060101010101" pitchFamily="49" charset="-122"/>
                <a:ea typeface="仿宋" panose="02010609060101010101" pitchFamily="49" charset="-122"/>
              </a:rPr>
              <a:t> </a:t>
            </a:r>
            <a:r>
              <a:rPr lang="en-US" altLang="zh-CN" b="1" dirty="0" smtClean="0">
                <a:latin typeface="仿宋" panose="02010609060101010101" pitchFamily="49" charset="-122"/>
                <a:ea typeface="仿宋" panose="02010609060101010101" pitchFamily="49" charset="-122"/>
              </a:rPr>
              <a:t>   ⑦</a:t>
            </a:r>
            <a:r>
              <a:rPr lang="zh-CN" altLang="en-US" b="1" dirty="0" smtClean="0">
                <a:latin typeface="仿宋" panose="02010609060101010101" pitchFamily="49" charset="-122"/>
                <a:ea typeface="仿宋" panose="02010609060101010101" pitchFamily="49" charset="-122"/>
              </a:rPr>
              <a:t>综合评分法，是指响应文件满足磋商文件全部实质性要求且按评审因素的量化指标评审得分最高的供应商为成交候选供应商的评审办法。</a:t>
            </a:r>
            <a:endParaRPr lang="en-US" altLang="zh-CN" b="1" dirty="0" smtClean="0">
              <a:latin typeface="仿宋" panose="02010609060101010101" pitchFamily="49" charset="-122"/>
              <a:ea typeface="仿宋" panose="02010609060101010101" pitchFamily="49" charset="-122"/>
            </a:endParaRPr>
          </a:p>
          <a:p>
            <a:pPr>
              <a:defRPr/>
            </a:pPr>
            <a:r>
              <a:rPr lang="en-US" altLang="zh-CN" b="1" dirty="0">
                <a:latin typeface="仿宋" panose="02010609060101010101" pitchFamily="49" charset="-122"/>
                <a:ea typeface="仿宋" panose="02010609060101010101" pitchFamily="49" charset="-122"/>
              </a:rPr>
              <a:t> </a:t>
            </a:r>
            <a:r>
              <a:rPr lang="en-US" altLang="zh-CN" b="1" dirty="0" smtClean="0">
                <a:latin typeface="仿宋" panose="02010609060101010101" pitchFamily="49" charset="-122"/>
                <a:ea typeface="仿宋" panose="02010609060101010101" pitchFamily="49" charset="-122"/>
              </a:rPr>
              <a:t>   ⑧</a:t>
            </a:r>
            <a:r>
              <a:rPr lang="zh-CN" altLang="en-US" b="1" dirty="0" smtClean="0">
                <a:latin typeface="仿宋" panose="02010609060101010101" pitchFamily="49" charset="-122"/>
                <a:ea typeface="仿宋" panose="02010609060101010101" pitchFamily="49" charset="-122"/>
              </a:rPr>
              <a:t>综合评分法货物项目的价格分值占总分值的比重（即权重）为</a:t>
            </a:r>
            <a:r>
              <a:rPr lang="en-US" altLang="zh-CN" b="1" dirty="0" smtClean="0">
                <a:latin typeface="仿宋" panose="02010609060101010101" pitchFamily="49" charset="-122"/>
                <a:ea typeface="仿宋" panose="02010609060101010101" pitchFamily="49" charset="-122"/>
              </a:rPr>
              <a:t>30%</a:t>
            </a:r>
            <a:r>
              <a:rPr lang="zh-CN" altLang="en-US" b="1" dirty="0" smtClean="0">
                <a:latin typeface="仿宋" panose="02010609060101010101" pitchFamily="49" charset="-122"/>
                <a:ea typeface="仿宋" panose="02010609060101010101" pitchFamily="49" charset="-122"/>
              </a:rPr>
              <a:t>至</a:t>
            </a:r>
            <a:r>
              <a:rPr lang="en-US" altLang="zh-CN" b="1" dirty="0" smtClean="0">
                <a:latin typeface="仿宋" panose="02010609060101010101" pitchFamily="49" charset="-122"/>
                <a:ea typeface="仿宋" panose="02010609060101010101" pitchFamily="49" charset="-122"/>
              </a:rPr>
              <a:t>60%</a:t>
            </a:r>
            <a:r>
              <a:rPr lang="zh-CN" altLang="en-US" b="1" dirty="0" smtClean="0">
                <a:latin typeface="仿宋" panose="02010609060101010101" pitchFamily="49" charset="-122"/>
                <a:ea typeface="仿宋" panose="02010609060101010101" pitchFamily="49" charset="-122"/>
              </a:rPr>
              <a:t>，服务项目的价格分值占总分值</a:t>
            </a:r>
            <a:r>
              <a:rPr lang="zh-CN" altLang="en-US" b="1" dirty="0">
                <a:latin typeface="仿宋" panose="02010609060101010101" pitchFamily="49" charset="-122"/>
                <a:ea typeface="仿宋" panose="02010609060101010101" pitchFamily="49" charset="-122"/>
              </a:rPr>
              <a:t>的比重（即权重</a:t>
            </a:r>
            <a:r>
              <a:rPr lang="zh-CN" altLang="en-US" b="1" dirty="0" smtClean="0">
                <a:latin typeface="仿宋" panose="02010609060101010101" pitchFamily="49" charset="-122"/>
                <a:ea typeface="仿宋" panose="02010609060101010101" pitchFamily="49" charset="-122"/>
              </a:rPr>
              <a:t>）为</a:t>
            </a:r>
            <a:r>
              <a:rPr lang="en-US" altLang="zh-CN" b="1" dirty="0" smtClean="0">
                <a:latin typeface="仿宋" panose="02010609060101010101" pitchFamily="49" charset="-122"/>
                <a:ea typeface="仿宋" panose="02010609060101010101" pitchFamily="49" charset="-122"/>
              </a:rPr>
              <a:t>10%</a:t>
            </a:r>
            <a:r>
              <a:rPr lang="zh-CN" altLang="en-US" b="1" dirty="0" smtClean="0">
                <a:latin typeface="仿宋" panose="02010609060101010101" pitchFamily="49" charset="-122"/>
                <a:ea typeface="仿宋" panose="02010609060101010101" pitchFamily="49" charset="-122"/>
              </a:rPr>
              <a:t>至</a:t>
            </a:r>
            <a:r>
              <a:rPr lang="en-US" altLang="zh-CN" b="1" dirty="0" smtClean="0">
                <a:latin typeface="仿宋" panose="02010609060101010101" pitchFamily="49" charset="-122"/>
                <a:ea typeface="仿宋" panose="02010609060101010101" pitchFamily="49" charset="-122"/>
              </a:rPr>
              <a:t>30%</a:t>
            </a:r>
            <a:r>
              <a:rPr lang="zh-CN" altLang="en-US" b="1" dirty="0" smtClean="0">
                <a:latin typeface="仿宋" panose="02010609060101010101" pitchFamily="49" charset="-122"/>
                <a:ea typeface="仿宋" panose="02010609060101010101" pitchFamily="49" charset="-122"/>
              </a:rPr>
              <a:t>。</a:t>
            </a:r>
            <a:endParaRPr lang="zh-CN" altLang="zh-CN" b="1" dirty="0">
              <a:latin typeface="仿宋" pitchFamily="49" charset="-122"/>
              <a:ea typeface="仿宋" pitchFamily="49" charset="-122"/>
            </a:endParaRPr>
          </a:p>
        </p:txBody>
      </p:sp>
    </p:spTree>
    <p:extLst>
      <p:ext uri="{BB962C8B-B14F-4D97-AF65-F5344CB8AC3E}">
        <p14:creationId xmlns:p14="http://schemas.microsoft.com/office/powerpoint/2010/main" val="5588671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115616" y="764704"/>
            <a:ext cx="7344816" cy="5345053"/>
          </a:xfrm>
          <a:prstGeom prst="rect">
            <a:avLst/>
          </a:prstGeom>
        </p:spPr>
        <p:txBody>
          <a:bodyPr wrap="square">
            <a:spAutoFit/>
          </a:bodyPr>
          <a:lstStyle/>
          <a:p>
            <a:pPr>
              <a:defRPr/>
            </a:pPr>
            <a:r>
              <a:rPr lang="zh-CN" altLang="zh-CN" sz="2400" b="1" dirty="0">
                <a:latin typeface="仿宋" pitchFamily="49" charset="-122"/>
                <a:ea typeface="仿宋" pitchFamily="49" charset="-122"/>
              </a:rPr>
              <a:t>单一来源</a:t>
            </a:r>
            <a:r>
              <a:rPr lang="zh-CN" altLang="en-US" sz="2400" b="1" dirty="0" smtClean="0">
                <a:latin typeface="仿宋" pitchFamily="49" charset="-122"/>
                <a:ea typeface="仿宋" pitchFamily="49" charset="-122"/>
              </a:rPr>
              <a:t>采购</a:t>
            </a:r>
            <a:endParaRPr lang="en-US" altLang="zh-CN" sz="2400" b="1" dirty="0" smtClean="0">
              <a:latin typeface="仿宋" pitchFamily="49" charset="-122"/>
              <a:ea typeface="仿宋" pitchFamily="49" charset="-122"/>
            </a:endParaRPr>
          </a:p>
          <a:p>
            <a:pPr>
              <a:defRPr/>
            </a:pPr>
            <a:endParaRPr lang="zh-CN" altLang="zh-CN" sz="2400" b="1" dirty="0">
              <a:latin typeface="仿宋" pitchFamily="49" charset="-122"/>
              <a:ea typeface="仿宋" pitchFamily="49" charset="-122"/>
            </a:endParaRPr>
          </a:p>
          <a:p>
            <a:pPr>
              <a:lnSpc>
                <a:spcPts val="3200"/>
              </a:lnSpc>
              <a:defRPr/>
            </a:pPr>
            <a:r>
              <a:rPr lang="en-US" altLang="zh-CN" sz="2400" b="1" dirty="0">
                <a:latin typeface="仿宋" pitchFamily="49" charset="-122"/>
                <a:ea typeface="仿宋" pitchFamily="49" charset="-122"/>
              </a:rPr>
              <a:t>    </a:t>
            </a:r>
            <a:r>
              <a:rPr lang="zh-CN" altLang="zh-CN" sz="2400" b="1" dirty="0">
                <a:latin typeface="仿宋" pitchFamily="49" charset="-122"/>
                <a:ea typeface="仿宋" pitchFamily="49" charset="-122"/>
              </a:rPr>
              <a:t>单一来源采购是指采购人从某一特定供应商处采购货物、工程和服务的采购方式</a:t>
            </a:r>
            <a:r>
              <a:rPr lang="zh-CN" altLang="zh-CN" sz="2400" b="1" dirty="0" smtClean="0">
                <a:latin typeface="仿宋" pitchFamily="49" charset="-122"/>
                <a:ea typeface="仿宋" pitchFamily="49" charset="-122"/>
              </a:rPr>
              <a:t>。</a:t>
            </a:r>
            <a:endParaRPr lang="en-US" altLang="zh-CN" sz="2400" b="1" dirty="0" smtClean="0">
              <a:latin typeface="仿宋" pitchFamily="49" charset="-122"/>
              <a:ea typeface="仿宋" pitchFamily="49" charset="-122"/>
            </a:endParaRPr>
          </a:p>
          <a:p>
            <a:pPr>
              <a:lnSpc>
                <a:spcPts val="3200"/>
              </a:lnSpc>
              <a:defRPr/>
            </a:pPr>
            <a:endParaRPr lang="en-US" altLang="zh-CN" sz="2400" b="1" dirty="0">
              <a:latin typeface="仿宋" pitchFamily="49" charset="-122"/>
              <a:ea typeface="仿宋" pitchFamily="49" charset="-122"/>
            </a:endParaRPr>
          </a:p>
          <a:p>
            <a:pPr>
              <a:lnSpc>
                <a:spcPts val="3200"/>
              </a:lnSpc>
              <a:defRPr/>
            </a:pPr>
            <a:r>
              <a:rPr lang="en-US" altLang="zh-CN" sz="2000" b="1" dirty="0">
                <a:latin typeface="仿宋" pitchFamily="49" charset="-122"/>
                <a:ea typeface="仿宋" pitchFamily="49" charset="-122"/>
              </a:rPr>
              <a:t>    </a:t>
            </a:r>
            <a:r>
              <a:rPr lang="zh-CN" altLang="en-US" sz="2000" b="1" dirty="0">
                <a:latin typeface="仿宋" pitchFamily="49" charset="-122"/>
                <a:ea typeface="仿宋" pitchFamily="49" charset="-122"/>
              </a:rPr>
              <a:t>以下三种情况可以采用</a:t>
            </a:r>
            <a:endParaRPr lang="en-US" altLang="zh-CN" sz="2000" b="1" dirty="0">
              <a:latin typeface="仿宋" pitchFamily="49" charset="-122"/>
              <a:ea typeface="仿宋" pitchFamily="49" charset="-122"/>
            </a:endParaRPr>
          </a:p>
          <a:p>
            <a:pPr>
              <a:lnSpc>
                <a:spcPts val="3200"/>
              </a:lnSpc>
              <a:defRPr/>
            </a:pPr>
            <a:r>
              <a:rPr lang="en-US" altLang="zh-CN" sz="2000" b="1" dirty="0">
                <a:latin typeface="仿宋" pitchFamily="49" charset="-122"/>
                <a:ea typeface="仿宋" pitchFamily="49" charset="-122"/>
              </a:rPr>
              <a:t>    </a:t>
            </a:r>
            <a:r>
              <a:rPr lang="zh-CN" altLang="zh-CN" sz="2000" b="1" dirty="0">
                <a:latin typeface="仿宋" pitchFamily="49" charset="-122"/>
                <a:ea typeface="仿宋" pitchFamily="49" charset="-122"/>
              </a:rPr>
              <a:t>（一）只能从唯一供应商处采购的；</a:t>
            </a:r>
            <a:endParaRPr lang="en-US" altLang="zh-CN" sz="2000" b="1" dirty="0">
              <a:latin typeface="仿宋" pitchFamily="49" charset="-122"/>
              <a:ea typeface="仿宋" pitchFamily="49" charset="-122"/>
            </a:endParaRPr>
          </a:p>
          <a:p>
            <a:pPr>
              <a:lnSpc>
                <a:spcPts val="3200"/>
              </a:lnSpc>
              <a:defRPr/>
            </a:pPr>
            <a:r>
              <a:rPr lang="en-US" altLang="zh-CN" sz="2000" b="1" dirty="0">
                <a:latin typeface="仿宋" pitchFamily="49" charset="-122"/>
                <a:ea typeface="仿宋" pitchFamily="49" charset="-122"/>
              </a:rPr>
              <a:t>    </a:t>
            </a:r>
            <a:r>
              <a:rPr lang="zh-CN" altLang="zh-CN" sz="2000" b="1" dirty="0">
                <a:latin typeface="仿宋" pitchFamily="49" charset="-122"/>
                <a:ea typeface="仿宋" pitchFamily="49" charset="-122"/>
              </a:rPr>
              <a:t>（二）发生了不可遇见的紧急情况不能从其他供应商处采购的；</a:t>
            </a:r>
            <a:endParaRPr lang="en-US" altLang="zh-CN" sz="2000" b="1" dirty="0">
              <a:latin typeface="仿宋" pitchFamily="49" charset="-122"/>
              <a:ea typeface="仿宋" pitchFamily="49" charset="-122"/>
            </a:endParaRPr>
          </a:p>
          <a:p>
            <a:pPr>
              <a:lnSpc>
                <a:spcPts val="3200"/>
              </a:lnSpc>
              <a:defRPr/>
            </a:pPr>
            <a:r>
              <a:rPr lang="en-US" altLang="zh-CN" sz="2000" b="1" dirty="0">
                <a:latin typeface="仿宋" pitchFamily="49" charset="-122"/>
                <a:ea typeface="仿宋" pitchFamily="49" charset="-122"/>
              </a:rPr>
              <a:t>    </a:t>
            </a:r>
            <a:r>
              <a:rPr lang="zh-CN" altLang="zh-CN" sz="2000" b="1" dirty="0">
                <a:latin typeface="仿宋" pitchFamily="49" charset="-122"/>
                <a:ea typeface="仿宋" pitchFamily="49" charset="-122"/>
              </a:rPr>
              <a:t>（三）必须保证原有采购项目一致性或者服务配套的要求，需要从原有供应商处添购，且添购金额不超过原合同采购金额百分之十的</a:t>
            </a:r>
            <a:r>
              <a:rPr lang="zh-CN" altLang="zh-CN" sz="2000" b="1" dirty="0" smtClean="0">
                <a:latin typeface="仿宋" pitchFamily="49" charset="-122"/>
                <a:ea typeface="仿宋" pitchFamily="49" charset="-122"/>
              </a:rPr>
              <a:t>。</a:t>
            </a:r>
            <a:endParaRPr lang="en-US" altLang="zh-CN" sz="2000" b="1" dirty="0" smtClean="0">
              <a:latin typeface="仿宋" pitchFamily="49" charset="-122"/>
              <a:ea typeface="仿宋" pitchFamily="49" charset="-122"/>
            </a:endParaRPr>
          </a:p>
          <a:p>
            <a:pPr>
              <a:lnSpc>
                <a:spcPts val="3200"/>
              </a:lnSpc>
              <a:defRPr/>
            </a:pPr>
            <a:r>
              <a:rPr lang="en-US" altLang="zh-CN" sz="2000" b="1" dirty="0" smtClean="0">
                <a:solidFill>
                  <a:srgbClr val="FF0000"/>
                </a:solidFill>
                <a:latin typeface="仿宋" pitchFamily="49" charset="-122"/>
                <a:ea typeface="仿宋" pitchFamily="49" charset="-122"/>
              </a:rPr>
              <a:t>              -《</a:t>
            </a:r>
            <a:r>
              <a:rPr lang="zh-CN" altLang="en-US" sz="2000" b="1" dirty="0">
                <a:solidFill>
                  <a:srgbClr val="FF0000"/>
                </a:solidFill>
                <a:latin typeface="仿宋" pitchFamily="49" charset="-122"/>
                <a:ea typeface="仿宋" pitchFamily="49" charset="-122"/>
              </a:rPr>
              <a:t>中华人民共和国政府采购</a:t>
            </a:r>
            <a:r>
              <a:rPr lang="zh-CN" altLang="en-US" sz="2000" b="1" dirty="0" smtClean="0">
                <a:solidFill>
                  <a:srgbClr val="FF0000"/>
                </a:solidFill>
                <a:latin typeface="仿宋" pitchFamily="49" charset="-122"/>
                <a:ea typeface="仿宋" pitchFamily="49" charset="-122"/>
              </a:rPr>
              <a:t>法</a:t>
            </a:r>
            <a:r>
              <a:rPr lang="en-US" altLang="zh-CN" sz="2000" b="1" dirty="0" smtClean="0">
                <a:solidFill>
                  <a:srgbClr val="FF0000"/>
                </a:solidFill>
                <a:latin typeface="仿宋" pitchFamily="49" charset="-122"/>
                <a:ea typeface="仿宋" pitchFamily="49" charset="-122"/>
              </a:rPr>
              <a:t>》</a:t>
            </a:r>
            <a:r>
              <a:rPr lang="zh-CN" altLang="en-US" sz="2000" b="1" dirty="0" smtClean="0">
                <a:solidFill>
                  <a:srgbClr val="FF0000"/>
                </a:solidFill>
                <a:latin typeface="仿宋" pitchFamily="49" charset="-122"/>
                <a:ea typeface="仿宋" pitchFamily="49" charset="-122"/>
              </a:rPr>
              <a:t>（</a:t>
            </a:r>
            <a:r>
              <a:rPr lang="en-US" altLang="zh-CN" sz="2000" b="1" dirty="0" smtClean="0">
                <a:solidFill>
                  <a:srgbClr val="FF0000"/>
                </a:solidFill>
                <a:latin typeface="仿宋" pitchFamily="49" charset="-122"/>
                <a:ea typeface="仿宋" pitchFamily="49" charset="-122"/>
              </a:rPr>
              <a:t>2014</a:t>
            </a:r>
            <a:r>
              <a:rPr lang="zh-CN" altLang="en-US" sz="2000" b="1" dirty="0" smtClean="0">
                <a:solidFill>
                  <a:srgbClr val="FF0000"/>
                </a:solidFill>
                <a:latin typeface="仿宋" pitchFamily="49" charset="-122"/>
                <a:ea typeface="仿宋" pitchFamily="49" charset="-122"/>
              </a:rPr>
              <a:t>年修订）</a:t>
            </a:r>
            <a:endParaRPr lang="en-US" altLang="zh-CN" sz="2000" b="1" dirty="0">
              <a:solidFill>
                <a:srgbClr val="FF0000"/>
              </a:solidFill>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3" name="Rectangle 5"/>
          <p:cNvSpPr>
            <a:spLocks noChangeArrowheads="1"/>
          </p:cNvSpPr>
          <p:nvPr/>
        </p:nvSpPr>
        <p:spPr bwMode="auto">
          <a:xfrm>
            <a:off x="539552" y="1196752"/>
            <a:ext cx="8208912"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0"/>
              </a:spcBef>
              <a:buClr>
                <a:schemeClr val="hlink"/>
              </a:buClr>
              <a:buSzPct val="95000"/>
            </a:pPr>
            <a:endParaRPr lang="en-US" altLang="zh-CN" sz="2800" b="1" dirty="0" smtClean="0">
              <a:solidFill>
                <a:srgbClr val="000000"/>
              </a:solidFill>
              <a:latin typeface="仿宋" pitchFamily="49" charset="-122"/>
              <a:ea typeface="仿宋" pitchFamily="49" charset="-122"/>
            </a:endParaRPr>
          </a:p>
          <a:p>
            <a:pPr>
              <a:spcBef>
                <a:spcPts val="0"/>
              </a:spcBef>
              <a:buClr>
                <a:schemeClr val="hlink"/>
              </a:buClr>
              <a:buSzPct val="95000"/>
            </a:pPr>
            <a:endParaRPr lang="zh-CN" altLang="en-US" sz="3200" b="1" dirty="0">
              <a:solidFill>
                <a:srgbClr val="000000"/>
              </a:solidFill>
              <a:latin typeface="仿宋" pitchFamily="49" charset="-122"/>
              <a:ea typeface="仿宋" pitchFamily="49" charset="-122"/>
            </a:endParaRPr>
          </a:p>
        </p:txBody>
      </p:sp>
      <p:sp>
        <p:nvSpPr>
          <p:cNvPr id="4" name="矩形 3"/>
          <p:cNvSpPr/>
          <p:nvPr/>
        </p:nvSpPr>
        <p:spPr>
          <a:xfrm>
            <a:off x="971600" y="548681"/>
            <a:ext cx="7488832" cy="6063198"/>
          </a:xfrm>
          <a:prstGeom prst="rect">
            <a:avLst/>
          </a:prstGeom>
        </p:spPr>
        <p:txBody>
          <a:bodyPr wrap="square">
            <a:spAutoFit/>
          </a:bodyPr>
          <a:lstStyle/>
          <a:p>
            <a:r>
              <a:rPr lang="zh-CN" altLang="en-US" sz="2000" b="1" dirty="0" smtClean="0">
                <a:latin typeface="宋体" panose="02010600030101010101" pitchFamily="2" charset="-122"/>
              </a:rPr>
              <a:t>    </a:t>
            </a:r>
            <a:r>
              <a:rPr lang="zh-CN" altLang="en-US" sz="2000" b="1" dirty="0" smtClean="0">
                <a:latin typeface="仿宋" panose="02010609060101010101" pitchFamily="49" charset="-122"/>
                <a:ea typeface="仿宋" panose="02010609060101010101" pitchFamily="49" charset="-122"/>
              </a:rPr>
              <a:t>符合下列情形之一的</a:t>
            </a:r>
            <a:r>
              <a:rPr lang="zh-CN" altLang="en-US" sz="2000" b="1" u="sng" dirty="0" smtClean="0">
                <a:solidFill>
                  <a:srgbClr val="FF0000"/>
                </a:solidFill>
                <a:latin typeface="仿宋" panose="02010609060101010101" pitchFamily="49" charset="-122"/>
                <a:ea typeface="仿宋" panose="02010609060101010101" pitchFamily="49" charset="-122"/>
              </a:rPr>
              <a:t>政府购买服务项目</a:t>
            </a:r>
            <a:r>
              <a:rPr lang="zh-CN" altLang="en-US" sz="2000" b="1" dirty="0" smtClean="0">
                <a:latin typeface="仿宋" panose="02010609060101010101" pitchFamily="49" charset="-122"/>
                <a:ea typeface="仿宋" panose="02010609060101010101" pitchFamily="49" charset="-122"/>
              </a:rPr>
              <a:t>，可以采用单一来源方式采购。其中达到公开招标数额标准的，必须报经同级财政部门批准。</a:t>
            </a:r>
            <a:endParaRPr lang="en-US" altLang="zh-CN" sz="2000" b="1" dirty="0" smtClean="0">
              <a:latin typeface="仿宋" panose="02010609060101010101" pitchFamily="49" charset="-122"/>
              <a:ea typeface="仿宋" panose="02010609060101010101" pitchFamily="49" charset="-122"/>
            </a:endParaRPr>
          </a:p>
          <a:p>
            <a:r>
              <a:rPr lang="en-US" altLang="zh-CN" sz="2000" b="1" dirty="0">
                <a:latin typeface="仿宋" panose="02010609060101010101" pitchFamily="49" charset="-122"/>
                <a:ea typeface="仿宋" panose="02010609060101010101" pitchFamily="49" charset="-122"/>
              </a:rPr>
              <a:t> </a:t>
            </a:r>
            <a:r>
              <a:rPr lang="en-US" altLang="zh-CN" sz="2000" b="1" dirty="0" smtClean="0">
                <a:latin typeface="仿宋" panose="02010609060101010101" pitchFamily="49" charset="-122"/>
                <a:ea typeface="仿宋" panose="02010609060101010101" pitchFamily="49" charset="-122"/>
              </a:rPr>
              <a:t>   ①</a:t>
            </a:r>
            <a:r>
              <a:rPr lang="zh-CN" altLang="en-US" sz="2000" b="1" dirty="0" smtClean="0">
                <a:latin typeface="仿宋" panose="02010609060101010101" pitchFamily="49" charset="-122"/>
                <a:ea typeface="仿宋" panose="02010609060101010101" pitchFamily="49" charset="-122"/>
              </a:rPr>
              <a:t>若更换承接主体，将导致在现有的经济和技术条件下，无法保证与原有项目的一致性或者服务配套要求，且会导致服务成本大幅增加或原有投资损失的；</a:t>
            </a:r>
            <a:endParaRPr lang="en-US" altLang="zh-CN" sz="2000" b="1" dirty="0" smtClean="0">
              <a:latin typeface="仿宋" panose="02010609060101010101" pitchFamily="49" charset="-122"/>
              <a:ea typeface="仿宋" panose="02010609060101010101" pitchFamily="49" charset="-122"/>
            </a:endParaRPr>
          </a:p>
          <a:p>
            <a:r>
              <a:rPr lang="en-US" altLang="zh-CN" sz="2000" b="1" dirty="0">
                <a:latin typeface="仿宋" panose="02010609060101010101" pitchFamily="49" charset="-122"/>
                <a:ea typeface="仿宋" panose="02010609060101010101" pitchFamily="49" charset="-122"/>
              </a:rPr>
              <a:t> </a:t>
            </a:r>
            <a:r>
              <a:rPr lang="en-US" altLang="zh-CN" sz="2000" b="1" dirty="0" smtClean="0">
                <a:latin typeface="仿宋" panose="02010609060101010101" pitchFamily="49" charset="-122"/>
                <a:ea typeface="仿宋" panose="02010609060101010101" pitchFamily="49" charset="-122"/>
              </a:rPr>
              <a:t>   ②</a:t>
            </a:r>
            <a:r>
              <a:rPr lang="zh-CN" altLang="en-US" sz="2000" b="1" dirty="0" smtClean="0">
                <a:latin typeface="仿宋" panose="02010609060101010101" pitchFamily="49" charset="-122"/>
                <a:ea typeface="仿宋" panose="02010609060101010101" pitchFamily="49" charset="-122"/>
              </a:rPr>
              <a:t>之前已由县级以上人民政府或授权的行政主管部门按规定与相关合作伙伴签订战略合作协议，按协议约定必须向相关政府合作伙伴或特定主体采购服务的；</a:t>
            </a:r>
            <a:endParaRPr lang="en-US" altLang="zh-CN" sz="2000" b="1" dirty="0" smtClean="0">
              <a:latin typeface="仿宋" panose="02010609060101010101" pitchFamily="49" charset="-122"/>
              <a:ea typeface="仿宋" panose="02010609060101010101" pitchFamily="49" charset="-122"/>
            </a:endParaRPr>
          </a:p>
          <a:p>
            <a:r>
              <a:rPr lang="en-US" altLang="zh-CN" sz="2000" b="1" dirty="0">
                <a:latin typeface="仿宋" panose="02010609060101010101" pitchFamily="49" charset="-122"/>
                <a:ea typeface="仿宋" panose="02010609060101010101" pitchFamily="49" charset="-122"/>
              </a:rPr>
              <a:t> </a:t>
            </a:r>
            <a:r>
              <a:rPr lang="en-US" altLang="zh-CN" sz="2000" b="1" dirty="0" smtClean="0">
                <a:latin typeface="仿宋" panose="02010609060101010101" pitchFamily="49" charset="-122"/>
                <a:ea typeface="仿宋" panose="02010609060101010101" pitchFamily="49" charset="-122"/>
              </a:rPr>
              <a:t>   ③</a:t>
            </a:r>
            <a:r>
              <a:rPr lang="zh-CN" altLang="en-US" sz="2000" b="1" dirty="0" smtClean="0">
                <a:latin typeface="仿宋" panose="02010609060101010101" pitchFamily="49" charset="-122"/>
                <a:ea typeface="仿宋" panose="02010609060101010101" pitchFamily="49" charset="-122"/>
              </a:rPr>
              <a:t>在事业单位分类改革过程中，事业单位原先承担的服务项目，按照政策规定，在改革过渡期内需要由其继续承担服务的；</a:t>
            </a:r>
            <a:endParaRPr lang="en-US" altLang="zh-CN" sz="2000" b="1" dirty="0" smtClean="0">
              <a:latin typeface="仿宋" panose="02010609060101010101" pitchFamily="49" charset="-122"/>
              <a:ea typeface="仿宋" panose="02010609060101010101" pitchFamily="49" charset="-122"/>
            </a:endParaRPr>
          </a:p>
          <a:p>
            <a:r>
              <a:rPr lang="en-US" altLang="zh-CN" sz="2000" b="1" dirty="0">
                <a:latin typeface="仿宋" panose="02010609060101010101" pitchFamily="49" charset="-122"/>
                <a:ea typeface="仿宋" panose="02010609060101010101" pitchFamily="49" charset="-122"/>
              </a:rPr>
              <a:t> </a:t>
            </a:r>
            <a:r>
              <a:rPr lang="en-US" altLang="zh-CN" sz="2000" b="1" dirty="0" smtClean="0">
                <a:latin typeface="仿宋" panose="02010609060101010101" pitchFamily="49" charset="-122"/>
                <a:ea typeface="仿宋" panose="02010609060101010101" pitchFamily="49" charset="-122"/>
              </a:rPr>
              <a:t>   ④</a:t>
            </a:r>
            <a:r>
              <a:rPr lang="zh-CN" altLang="en-US" sz="2000" b="1" dirty="0" smtClean="0">
                <a:latin typeface="仿宋" panose="02010609060101010101" pitchFamily="49" charset="-122"/>
                <a:ea typeface="仿宋" panose="02010609060101010101" pitchFamily="49" charset="-122"/>
              </a:rPr>
              <a:t>省级以上（含省级）政府部门或单位在最近</a:t>
            </a:r>
            <a:r>
              <a:rPr lang="en-US" altLang="zh-CN" sz="2000" b="1" dirty="0" smtClean="0">
                <a:latin typeface="仿宋" panose="02010609060101010101" pitchFamily="49" charset="-122"/>
                <a:ea typeface="仿宋" panose="02010609060101010101" pitchFamily="49" charset="-122"/>
              </a:rPr>
              <a:t>1</a:t>
            </a:r>
            <a:r>
              <a:rPr lang="zh-CN" altLang="en-US" sz="2000" b="1" dirty="0" smtClean="0">
                <a:latin typeface="仿宋" panose="02010609060101010101" pitchFamily="49" charset="-122"/>
                <a:ea typeface="仿宋" panose="02010609060101010101" pitchFamily="49" charset="-122"/>
              </a:rPr>
              <a:t>年内通过公开竞争方式产生的同类项目政府采购结果，本系统内下级政府部门或单位需要直接采用的；</a:t>
            </a:r>
            <a:endParaRPr lang="en-US" altLang="zh-CN" sz="2000" b="1" dirty="0" smtClean="0">
              <a:latin typeface="仿宋" panose="02010609060101010101" pitchFamily="49" charset="-122"/>
              <a:ea typeface="仿宋" panose="02010609060101010101" pitchFamily="49" charset="-122"/>
            </a:endParaRPr>
          </a:p>
          <a:p>
            <a:r>
              <a:rPr lang="en-US" altLang="zh-CN" sz="2000" b="1" dirty="0">
                <a:latin typeface="仿宋" panose="02010609060101010101" pitchFamily="49" charset="-122"/>
                <a:ea typeface="仿宋" panose="02010609060101010101" pitchFamily="49" charset="-122"/>
              </a:rPr>
              <a:t> </a:t>
            </a:r>
            <a:r>
              <a:rPr lang="en-US" altLang="zh-CN" sz="2000" b="1" dirty="0" smtClean="0">
                <a:latin typeface="仿宋" panose="02010609060101010101" pitchFamily="49" charset="-122"/>
                <a:ea typeface="仿宋" panose="02010609060101010101" pitchFamily="49" charset="-122"/>
              </a:rPr>
              <a:t>   ⑤</a:t>
            </a:r>
            <a:r>
              <a:rPr lang="zh-CN" altLang="en-US" sz="2000" b="1" dirty="0" smtClean="0">
                <a:latin typeface="仿宋" panose="02010609060101010101" pitchFamily="49" charset="-122"/>
                <a:ea typeface="仿宋" panose="02010609060101010101" pitchFamily="49" charset="-122"/>
              </a:rPr>
              <a:t>为实施县级以上人民政府为促进社会经济发展需要决定的公共政策目标，需要实施单一来源采购的服务项目；</a:t>
            </a:r>
            <a:endParaRPr lang="en-US" altLang="zh-CN" sz="2000" b="1" dirty="0" smtClean="0">
              <a:latin typeface="仿宋" panose="02010609060101010101" pitchFamily="49" charset="-122"/>
              <a:ea typeface="仿宋" panose="02010609060101010101" pitchFamily="49" charset="-122"/>
            </a:endParaRPr>
          </a:p>
          <a:p>
            <a:r>
              <a:rPr lang="en-US" altLang="zh-CN" sz="2000" b="1" dirty="0">
                <a:latin typeface="仿宋" panose="02010609060101010101" pitchFamily="49" charset="-122"/>
                <a:ea typeface="仿宋" panose="02010609060101010101" pitchFamily="49" charset="-122"/>
              </a:rPr>
              <a:t> </a:t>
            </a:r>
            <a:r>
              <a:rPr lang="en-US" altLang="zh-CN" sz="2000" b="1" dirty="0" smtClean="0">
                <a:latin typeface="仿宋" panose="02010609060101010101" pitchFamily="49" charset="-122"/>
                <a:ea typeface="仿宋" panose="02010609060101010101" pitchFamily="49" charset="-122"/>
              </a:rPr>
              <a:t>   ⑥</a:t>
            </a:r>
            <a:r>
              <a:rPr lang="zh-CN" altLang="en-US" sz="2000" b="1" dirty="0" smtClean="0">
                <a:latin typeface="仿宋" panose="02010609060101010101" pitchFamily="49" charset="-122"/>
                <a:ea typeface="仿宋" panose="02010609060101010101" pitchFamily="49" charset="-122"/>
              </a:rPr>
              <a:t>法律法规规定的其他适用单一来源采购的情形。</a:t>
            </a:r>
            <a:endParaRPr lang="en-US" altLang="zh-CN" sz="1600" b="1" dirty="0">
              <a:solidFill>
                <a:srgbClr val="FF0000"/>
              </a:solidFill>
              <a:latin typeface="仿宋" panose="02010609060101010101" pitchFamily="49" charset="-122"/>
              <a:ea typeface="仿宋" panose="02010609060101010101" pitchFamily="49" charset="-122"/>
            </a:endParaRPr>
          </a:p>
          <a:p>
            <a:endParaRPr lang="en-US" altLang="zh-CN" sz="1600" b="1" dirty="0" smtClean="0">
              <a:solidFill>
                <a:srgbClr val="FF0000"/>
              </a:solidFill>
              <a:latin typeface="仿宋" panose="02010609060101010101" pitchFamily="49" charset="-122"/>
              <a:ea typeface="仿宋" panose="02010609060101010101" pitchFamily="49" charset="-122"/>
            </a:endParaRPr>
          </a:p>
          <a:p>
            <a:r>
              <a:rPr lang="en-US" altLang="zh-CN" sz="1600" b="1" dirty="0">
                <a:solidFill>
                  <a:srgbClr val="FF0000"/>
                </a:solidFill>
                <a:latin typeface="仿宋" panose="02010609060101010101" pitchFamily="49" charset="-122"/>
                <a:ea typeface="仿宋" panose="02010609060101010101" pitchFamily="49" charset="-122"/>
              </a:rPr>
              <a:t> </a:t>
            </a:r>
            <a:r>
              <a:rPr lang="en-US" altLang="zh-CN" sz="1600" b="1" dirty="0" smtClean="0">
                <a:solidFill>
                  <a:srgbClr val="FF0000"/>
                </a:solidFill>
                <a:latin typeface="仿宋" panose="02010609060101010101" pitchFamily="49" charset="-122"/>
                <a:ea typeface="仿宋" panose="02010609060101010101" pitchFamily="49" charset="-122"/>
              </a:rPr>
              <a:t>                             -《</a:t>
            </a:r>
            <a:r>
              <a:rPr lang="zh-CN" altLang="en-US" sz="1600" b="1" dirty="0" smtClean="0">
                <a:solidFill>
                  <a:srgbClr val="FF0000"/>
                </a:solidFill>
                <a:latin typeface="仿宋" panose="02010609060101010101" pitchFamily="49" charset="-122"/>
                <a:ea typeface="仿宋" panose="02010609060101010101" pitchFamily="49" charset="-122"/>
              </a:rPr>
              <a:t>浙江省政府购买服务采购管理暂行办法</a:t>
            </a:r>
            <a:r>
              <a:rPr lang="en-US" altLang="zh-CN" sz="1600" b="1" dirty="0" smtClean="0">
                <a:solidFill>
                  <a:srgbClr val="FF0000"/>
                </a:solidFill>
                <a:latin typeface="仿宋" panose="02010609060101010101" pitchFamily="49" charset="-122"/>
                <a:ea typeface="仿宋" panose="02010609060101010101" pitchFamily="49" charset="-122"/>
              </a:rPr>
              <a:t>》</a:t>
            </a:r>
            <a:r>
              <a:rPr lang="zh-CN" altLang="en-US" sz="1600" b="1" dirty="0" smtClean="0">
                <a:solidFill>
                  <a:srgbClr val="FF0000"/>
                </a:solidFill>
                <a:latin typeface="仿宋" panose="02010609060101010101" pitchFamily="49" charset="-122"/>
                <a:ea typeface="仿宋" panose="02010609060101010101" pitchFamily="49" charset="-122"/>
              </a:rPr>
              <a:t>（浙财采监</a:t>
            </a:r>
            <a:r>
              <a:rPr lang="en-US" altLang="zh-CN" sz="1600" b="1" dirty="0">
                <a:solidFill>
                  <a:srgbClr val="FF0000"/>
                </a:solidFill>
                <a:latin typeface="仿宋" panose="02010609060101010101" pitchFamily="49" charset="-122"/>
                <a:ea typeface="仿宋" panose="02010609060101010101" pitchFamily="49" charset="-122"/>
              </a:rPr>
              <a:t>[</a:t>
            </a:r>
            <a:r>
              <a:rPr lang="en-US" altLang="zh-CN" sz="1600" b="1" dirty="0" smtClean="0">
                <a:solidFill>
                  <a:srgbClr val="FF0000"/>
                </a:solidFill>
                <a:latin typeface="仿宋" panose="02010609060101010101" pitchFamily="49" charset="-122"/>
                <a:ea typeface="仿宋" panose="02010609060101010101" pitchFamily="49" charset="-122"/>
              </a:rPr>
              <a:t>2014]28</a:t>
            </a:r>
            <a:r>
              <a:rPr lang="zh-CN" altLang="en-US" sz="1600" b="1" dirty="0" smtClean="0">
                <a:solidFill>
                  <a:srgbClr val="FF0000"/>
                </a:solidFill>
                <a:latin typeface="仿宋" panose="02010609060101010101" pitchFamily="49" charset="-122"/>
                <a:ea typeface="仿宋" panose="02010609060101010101" pitchFamily="49" charset="-122"/>
              </a:rPr>
              <a:t>号）</a:t>
            </a:r>
            <a:endParaRPr lang="zh-CN" altLang="en-US" sz="1600" dirty="0">
              <a:solidFill>
                <a:srgbClr val="FF0000"/>
              </a:solidFill>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87624" y="620689"/>
            <a:ext cx="7200800" cy="5837495"/>
          </a:xfrm>
          <a:prstGeom prst="rect">
            <a:avLst/>
          </a:prstGeom>
        </p:spPr>
        <p:txBody>
          <a:bodyPr wrap="square">
            <a:spAutoFit/>
          </a:bodyPr>
          <a:lstStyle/>
          <a:p>
            <a:pPr>
              <a:lnSpc>
                <a:spcPts val="2800"/>
              </a:lnSpc>
              <a:defRPr/>
            </a:pPr>
            <a:r>
              <a:rPr lang="zh-CN" altLang="en-US" sz="2400" b="1" dirty="0">
                <a:latin typeface="仿宋" pitchFamily="49" charset="-122"/>
                <a:ea typeface="仿宋" pitchFamily="49" charset="-122"/>
              </a:rPr>
              <a:t>询价采购</a:t>
            </a:r>
            <a:r>
              <a:rPr lang="zh-CN" altLang="zh-CN" sz="2400" b="1" dirty="0" smtClean="0">
                <a:latin typeface="仿宋" pitchFamily="49" charset="-122"/>
                <a:ea typeface="仿宋" pitchFamily="49" charset="-122"/>
              </a:rPr>
              <a:t>：</a:t>
            </a:r>
            <a:endParaRPr lang="en-US" altLang="zh-CN" sz="2400" b="1" dirty="0" smtClean="0">
              <a:latin typeface="仿宋" pitchFamily="49" charset="-122"/>
              <a:ea typeface="仿宋" pitchFamily="49" charset="-122"/>
            </a:endParaRPr>
          </a:p>
          <a:p>
            <a:pPr>
              <a:lnSpc>
                <a:spcPts val="2800"/>
              </a:lnSpc>
              <a:defRPr/>
            </a:pPr>
            <a:endParaRPr lang="zh-CN" altLang="zh-CN" sz="2400" b="1" dirty="0">
              <a:latin typeface="仿宋" pitchFamily="49" charset="-122"/>
              <a:ea typeface="仿宋" pitchFamily="49" charset="-122"/>
            </a:endParaRPr>
          </a:p>
          <a:p>
            <a:pPr marL="45720" fontAlgn="auto">
              <a:lnSpc>
                <a:spcPts val="2800"/>
              </a:lnSpc>
              <a:buClr>
                <a:schemeClr val="accent6">
                  <a:lumMod val="75000"/>
                </a:schemeClr>
              </a:buClr>
              <a:defRPr/>
            </a:pPr>
            <a:r>
              <a:rPr lang="en-US" altLang="zh-CN" sz="2400" b="1" dirty="0">
                <a:latin typeface="仿宋" pitchFamily="49" charset="-122"/>
                <a:ea typeface="仿宋" pitchFamily="49" charset="-122"/>
              </a:rPr>
              <a:t>   </a:t>
            </a:r>
            <a:r>
              <a:rPr lang="en-US" altLang="zh-CN" sz="2400" b="1" dirty="0" smtClean="0">
                <a:latin typeface="仿宋" pitchFamily="49" charset="-122"/>
                <a:ea typeface="仿宋" pitchFamily="49" charset="-122"/>
              </a:rPr>
              <a:t>   </a:t>
            </a:r>
            <a:r>
              <a:rPr lang="zh-CN" altLang="zh-CN" sz="2400" b="1" dirty="0" smtClean="0">
                <a:latin typeface="仿宋" pitchFamily="49" charset="-122"/>
                <a:ea typeface="仿宋" pitchFamily="49" charset="-122"/>
              </a:rPr>
              <a:t>询</a:t>
            </a:r>
            <a:r>
              <a:rPr lang="zh-CN" altLang="zh-CN" sz="2400" b="1" dirty="0">
                <a:latin typeface="仿宋" pitchFamily="49" charset="-122"/>
                <a:ea typeface="仿宋" pitchFamily="49" charset="-122"/>
              </a:rPr>
              <a:t>价是指询价小组向符合资格条件的供应商发出采购货物询价通知书，要求供应商一次报出不得更改的价格，采购人从询价小组提出的成交候选人中确定成交供应商的采购方式。</a:t>
            </a:r>
            <a:endParaRPr lang="en-US" altLang="zh-CN" sz="2400" b="1" dirty="0">
              <a:latin typeface="仿宋" pitchFamily="49" charset="-122"/>
              <a:ea typeface="仿宋" pitchFamily="49" charset="-122"/>
            </a:endParaRPr>
          </a:p>
          <a:p>
            <a:pPr marL="45720" fontAlgn="auto">
              <a:lnSpc>
                <a:spcPts val="2800"/>
              </a:lnSpc>
              <a:buClr>
                <a:schemeClr val="accent6">
                  <a:lumMod val="75000"/>
                </a:schemeClr>
              </a:buClr>
              <a:defRPr/>
            </a:pPr>
            <a:endParaRPr lang="en-US" altLang="zh-CN" b="1" dirty="0" smtClean="0">
              <a:latin typeface="仿宋" pitchFamily="49" charset="-122"/>
              <a:ea typeface="仿宋" pitchFamily="49" charset="-122"/>
            </a:endParaRPr>
          </a:p>
          <a:p>
            <a:pPr marL="45720" fontAlgn="auto">
              <a:lnSpc>
                <a:spcPts val="2800"/>
              </a:lnSpc>
              <a:buClr>
                <a:schemeClr val="accent6">
                  <a:lumMod val="75000"/>
                </a:schemeClr>
              </a:buClr>
              <a:defRPr/>
            </a:pPr>
            <a:r>
              <a:rPr lang="zh-CN" altLang="en-US" b="1" dirty="0" smtClean="0">
                <a:latin typeface="仿宋" pitchFamily="49" charset="-122"/>
                <a:ea typeface="仿宋" pitchFamily="49" charset="-122"/>
              </a:rPr>
              <a:t>注意</a:t>
            </a:r>
            <a:r>
              <a:rPr lang="zh-CN" altLang="en-US" b="1" dirty="0">
                <a:latin typeface="仿宋" pitchFamily="49" charset="-122"/>
                <a:ea typeface="仿宋" pitchFamily="49" charset="-122"/>
              </a:rPr>
              <a:t>事项：</a:t>
            </a:r>
            <a:endParaRPr lang="en-US" altLang="zh-CN" b="1" dirty="0">
              <a:latin typeface="仿宋" pitchFamily="49" charset="-122"/>
              <a:ea typeface="仿宋" pitchFamily="49" charset="-122"/>
            </a:endParaRPr>
          </a:p>
          <a:p>
            <a:pPr marL="45720" fontAlgn="auto">
              <a:lnSpc>
                <a:spcPts val="2800"/>
              </a:lnSpc>
              <a:buClr>
                <a:schemeClr val="accent6">
                  <a:lumMod val="75000"/>
                </a:schemeClr>
              </a:buClr>
              <a:defRPr/>
            </a:pPr>
            <a:r>
              <a:rPr lang="zh-CN" altLang="en-US" b="1" dirty="0">
                <a:latin typeface="仿宋" pitchFamily="49" charset="-122"/>
                <a:ea typeface="仿宋" pitchFamily="49" charset="-122"/>
              </a:rPr>
              <a:t> </a:t>
            </a:r>
            <a:r>
              <a:rPr lang="zh-CN" altLang="en-US" b="1" dirty="0" smtClean="0">
                <a:latin typeface="仿宋" pitchFamily="49" charset="-122"/>
                <a:ea typeface="仿宋" pitchFamily="49" charset="-122"/>
              </a:rPr>
              <a:t>   </a:t>
            </a:r>
            <a:r>
              <a:rPr lang="en-US" altLang="zh-CN" b="1" dirty="0" smtClean="0">
                <a:latin typeface="仿宋" pitchFamily="49" charset="-122"/>
                <a:ea typeface="仿宋" pitchFamily="49" charset="-122"/>
              </a:rPr>
              <a:t>①</a:t>
            </a:r>
            <a:r>
              <a:rPr lang="zh-CN" altLang="en-US" b="1" dirty="0" smtClean="0">
                <a:latin typeface="仿宋" pitchFamily="49" charset="-122"/>
                <a:ea typeface="仿宋" pitchFamily="49" charset="-122"/>
              </a:rPr>
              <a:t>采购</a:t>
            </a:r>
            <a:r>
              <a:rPr lang="zh-CN" altLang="en-US" b="1" dirty="0">
                <a:latin typeface="仿宋" pitchFamily="49" charset="-122"/>
                <a:ea typeface="仿宋" pitchFamily="49" charset="-122"/>
              </a:rPr>
              <a:t>的货物规格、标准统一、现货货源充足且价格变化幅度小的政府采购项目，可以采用询价方式采购</a:t>
            </a:r>
            <a:r>
              <a:rPr lang="zh-CN" altLang="en-US" b="1" dirty="0" smtClean="0">
                <a:latin typeface="仿宋" pitchFamily="49" charset="-122"/>
                <a:ea typeface="仿宋" pitchFamily="49" charset="-122"/>
              </a:rPr>
              <a:t>。</a:t>
            </a:r>
            <a:endParaRPr lang="en-US" altLang="zh-CN" b="1" dirty="0" smtClean="0">
              <a:latin typeface="仿宋" pitchFamily="49" charset="-122"/>
              <a:ea typeface="仿宋" pitchFamily="49" charset="-122"/>
            </a:endParaRPr>
          </a:p>
          <a:p>
            <a:pPr marL="45720" fontAlgn="auto">
              <a:lnSpc>
                <a:spcPts val="2800"/>
              </a:lnSpc>
              <a:buClr>
                <a:schemeClr val="accent6">
                  <a:lumMod val="75000"/>
                </a:schemeClr>
              </a:buClr>
              <a:defRPr/>
            </a:pPr>
            <a:r>
              <a:rPr lang="en-US" altLang="zh-CN" b="1" dirty="0" smtClean="0">
                <a:latin typeface="仿宋" pitchFamily="49" charset="-122"/>
                <a:ea typeface="仿宋" pitchFamily="49" charset="-122"/>
              </a:rPr>
              <a:t>    </a:t>
            </a:r>
            <a:r>
              <a:rPr lang="en-US" altLang="zh-CN" b="1" dirty="0">
                <a:latin typeface="仿宋" pitchFamily="49" charset="-122"/>
                <a:ea typeface="仿宋" pitchFamily="49" charset="-122"/>
              </a:rPr>
              <a:t>②</a:t>
            </a:r>
            <a:r>
              <a:rPr lang="zh-CN" altLang="en-US" b="1" dirty="0" smtClean="0">
                <a:latin typeface="仿宋" pitchFamily="49" charset="-122"/>
                <a:ea typeface="仿宋" pitchFamily="49" charset="-122"/>
              </a:rPr>
              <a:t>从</a:t>
            </a:r>
            <a:r>
              <a:rPr lang="zh-CN" altLang="en-US" b="1" dirty="0">
                <a:latin typeface="仿宋" pitchFamily="49" charset="-122"/>
                <a:ea typeface="仿宋" pitchFamily="49" charset="-122"/>
              </a:rPr>
              <a:t>询价通知书发出之日起至供应商提交响应文件截止之日止不得少于</a:t>
            </a:r>
            <a:r>
              <a:rPr lang="en-US" altLang="zh-CN" b="1" dirty="0">
                <a:latin typeface="仿宋" pitchFamily="49" charset="-122"/>
                <a:ea typeface="仿宋" pitchFamily="49" charset="-122"/>
              </a:rPr>
              <a:t>3</a:t>
            </a:r>
            <a:r>
              <a:rPr lang="zh-CN" altLang="en-US" b="1" dirty="0">
                <a:latin typeface="仿宋" pitchFamily="49" charset="-122"/>
                <a:ea typeface="仿宋" pitchFamily="49" charset="-122"/>
              </a:rPr>
              <a:t>个工作日；</a:t>
            </a:r>
            <a:endParaRPr lang="en-US" altLang="zh-CN" b="1" dirty="0">
              <a:latin typeface="仿宋" pitchFamily="49" charset="-122"/>
              <a:ea typeface="仿宋" pitchFamily="49" charset="-122"/>
            </a:endParaRPr>
          </a:p>
          <a:p>
            <a:pPr marL="45720" fontAlgn="auto">
              <a:lnSpc>
                <a:spcPts val="2800"/>
              </a:lnSpc>
              <a:buClr>
                <a:schemeClr val="accent6">
                  <a:lumMod val="75000"/>
                </a:schemeClr>
              </a:buClr>
              <a:defRPr/>
            </a:pPr>
            <a:r>
              <a:rPr lang="en-US" altLang="zh-CN" b="1" dirty="0" smtClean="0">
                <a:latin typeface="仿宋" pitchFamily="49" charset="-122"/>
                <a:ea typeface="仿宋" pitchFamily="49" charset="-122"/>
              </a:rPr>
              <a:t>    ③</a:t>
            </a:r>
            <a:r>
              <a:rPr lang="zh-CN" altLang="en-US" b="1" dirty="0" smtClean="0">
                <a:latin typeface="仿宋" pitchFamily="49" charset="-122"/>
                <a:ea typeface="仿宋" pitchFamily="49" charset="-122"/>
              </a:rPr>
              <a:t>询价小组在询价过程中，不得改变询价通知书所确定的技术和服务等要求、评审程序、评定成交的标准和合同文本等事项；</a:t>
            </a:r>
            <a:endParaRPr lang="en-US" altLang="zh-CN" b="1" dirty="0" smtClean="0">
              <a:latin typeface="仿宋" pitchFamily="49" charset="-122"/>
              <a:ea typeface="仿宋" pitchFamily="49" charset="-122"/>
            </a:endParaRPr>
          </a:p>
          <a:p>
            <a:pPr marL="45720" fontAlgn="auto">
              <a:lnSpc>
                <a:spcPts val="2800"/>
              </a:lnSpc>
              <a:buClr>
                <a:schemeClr val="accent6">
                  <a:lumMod val="75000"/>
                </a:schemeClr>
              </a:buClr>
              <a:defRPr/>
            </a:pPr>
            <a:r>
              <a:rPr lang="en-US" altLang="zh-CN" b="1" dirty="0" smtClean="0">
                <a:latin typeface="仿宋" pitchFamily="49" charset="-122"/>
                <a:ea typeface="仿宋" pitchFamily="49" charset="-122"/>
              </a:rPr>
              <a:t>    ④</a:t>
            </a:r>
            <a:r>
              <a:rPr lang="zh-CN" altLang="en-US" b="1" dirty="0" smtClean="0">
                <a:latin typeface="仿宋" pitchFamily="49" charset="-122"/>
                <a:ea typeface="仿宋" pitchFamily="49" charset="-122"/>
              </a:rPr>
              <a:t>根据质量和服务均满足采购文件实质性响应要求且报价最低的原则确定成交供应商。</a:t>
            </a:r>
            <a:endParaRPr lang="en-US" altLang="zh-CN" b="1" dirty="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764704"/>
            <a:ext cx="7560840" cy="5724644"/>
          </a:xfrm>
          <a:prstGeom prst="rect">
            <a:avLst/>
          </a:prstGeom>
        </p:spPr>
        <p:txBody>
          <a:bodyPr wrap="square">
            <a:spAutoFit/>
          </a:bodyPr>
          <a:lstStyle/>
          <a:p>
            <a:pPr>
              <a:lnSpc>
                <a:spcPct val="150000"/>
              </a:lnSpc>
              <a:defRPr/>
            </a:pPr>
            <a:r>
              <a:rPr lang="zh-CN" altLang="en-US" sz="2000" b="1" dirty="0" smtClean="0">
                <a:latin typeface="仿宋" pitchFamily="49" charset="-122"/>
                <a:ea typeface="仿宋" pitchFamily="49" charset="-122"/>
              </a:rPr>
              <a:t>    “</a:t>
            </a:r>
            <a:r>
              <a:rPr lang="zh-CN" altLang="en-US" sz="2000" b="1" dirty="0">
                <a:latin typeface="仿宋" pitchFamily="49" charset="-122"/>
                <a:ea typeface="仿宋" pitchFamily="49" charset="-122"/>
              </a:rPr>
              <a:t>政府采购云计算服务平台”（以下简称政采云平台</a:t>
            </a:r>
            <a:r>
              <a:rPr lang="zh-CN" altLang="en-US" sz="2000" b="1" dirty="0" smtClean="0">
                <a:latin typeface="仿宋" pitchFamily="49" charset="-122"/>
                <a:ea typeface="仿宋" pitchFamily="49" charset="-122"/>
              </a:rPr>
              <a:t>）  是指信托互联网，利用云计算、大数据、移动互联技术，实施网上交易、监管和服务，涵盖政府采购各领域、全流程、多用户的公共服务平台。</a:t>
            </a:r>
            <a:endParaRPr lang="en-US" altLang="zh-CN" sz="2000" b="1" dirty="0" smtClean="0">
              <a:latin typeface="仿宋" pitchFamily="49" charset="-122"/>
              <a:ea typeface="仿宋" pitchFamily="49" charset="-122"/>
            </a:endParaRPr>
          </a:p>
          <a:p>
            <a:pPr>
              <a:lnSpc>
                <a:spcPct val="150000"/>
              </a:lnSpc>
              <a:defRPr/>
            </a:pPr>
            <a:r>
              <a:rPr lang="zh-CN" altLang="en-US" sz="2000" b="1" dirty="0">
                <a:latin typeface="仿宋" pitchFamily="49" charset="-122"/>
                <a:ea typeface="仿宋" pitchFamily="49" charset="-122"/>
              </a:rPr>
              <a:t> </a:t>
            </a:r>
            <a:r>
              <a:rPr lang="zh-CN" altLang="en-US" sz="2000" b="1" dirty="0" smtClean="0">
                <a:latin typeface="仿宋" pitchFamily="49" charset="-122"/>
                <a:ea typeface="仿宋" pitchFamily="49" charset="-122"/>
              </a:rPr>
              <a:t>   目前，“政府采购云计算服务平台”（以下简称政采云平台）的采购方式：</a:t>
            </a:r>
            <a:r>
              <a:rPr lang="zh-CN" altLang="en-US" sz="2000" b="1" u="sng" dirty="0" smtClean="0">
                <a:latin typeface="仿宋" pitchFamily="49" charset="-122"/>
                <a:ea typeface="仿宋" pitchFamily="49" charset="-122"/>
              </a:rPr>
              <a:t>网上超市</a:t>
            </a:r>
            <a:r>
              <a:rPr lang="zh-CN" altLang="en-US" sz="2000" b="1" dirty="0" smtClean="0">
                <a:latin typeface="仿宋" pitchFamily="49" charset="-122"/>
                <a:ea typeface="仿宋" pitchFamily="49" charset="-122"/>
              </a:rPr>
              <a:t>、</a:t>
            </a:r>
            <a:r>
              <a:rPr lang="zh-CN" altLang="en-US" sz="2000" b="1" u="sng" dirty="0" smtClean="0">
                <a:latin typeface="仿宋" pitchFamily="49" charset="-122"/>
                <a:ea typeface="仿宋" pitchFamily="49" charset="-122"/>
              </a:rPr>
              <a:t>协议供货</a:t>
            </a:r>
            <a:r>
              <a:rPr lang="zh-CN" altLang="en-US" sz="2000" b="1" dirty="0" smtClean="0">
                <a:latin typeface="仿宋" pitchFamily="49" charset="-122"/>
                <a:ea typeface="仿宋" pitchFamily="49" charset="-122"/>
              </a:rPr>
              <a:t>、</a:t>
            </a:r>
            <a:r>
              <a:rPr lang="zh-CN" altLang="en-US" sz="2000" b="1" u="sng" dirty="0" smtClean="0">
                <a:latin typeface="仿宋" pitchFamily="49" charset="-122"/>
                <a:ea typeface="仿宋" pitchFamily="49" charset="-122"/>
              </a:rPr>
              <a:t>定点采购</a:t>
            </a:r>
            <a:r>
              <a:rPr lang="zh-CN" altLang="en-US" sz="2000" b="1" dirty="0" smtClean="0">
                <a:latin typeface="仿宋" pitchFamily="49" charset="-122"/>
                <a:ea typeface="仿宋" pitchFamily="49" charset="-122"/>
              </a:rPr>
              <a:t>、</a:t>
            </a:r>
            <a:r>
              <a:rPr lang="zh-CN" altLang="en-US" sz="2000" b="1" u="sng" dirty="0" smtClean="0">
                <a:latin typeface="仿宋" pitchFamily="49" charset="-122"/>
                <a:ea typeface="仿宋" pitchFamily="49" charset="-122"/>
              </a:rPr>
              <a:t>在线询价</a:t>
            </a:r>
            <a:r>
              <a:rPr lang="zh-CN" altLang="en-US" sz="2000" b="1" dirty="0" smtClean="0">
                <a:latin typeface="仿宋" pitchFamily="49" charset="-122"/>
                <a:ea typeface="仿宋" pitchFamily="49" charset="-122"/>
              </a:rPr>
              <a:t>、</a:t>
            </a:r>
            <a:r>
              <a:rPr lang="zh-CN" altLang="en-US" sz="2000" b="1" u="sng" dirty="0" smtClean="0">
                <a:latin typeface="仿宋" pitchFamily="49" charset="-122"/>
                <a:ea typeface="仿宋" pitchFamily="49" charset="-122"/>
              </a:rPr>
              <a:t>反向竞价等。</a:t>
            </a:r>
            <a:endParaRPr lang="en-US" altLang="zh-CN" sz="2000" b="1" u="sng" dirty="0" smtClean="0">
              <a:latin typeface="仿宋" pitchFamily="49" charset="-122"/>
              <a:ea typeface="仿宋" pitchFamily="49" charset="-122"/>
            </a:endParaRPr>
          </a:p>
          <a:p>
            <a:pPr>
              <a:lnSpc>
                <a:spcPct val="150000"/>
              </a:lnSpc>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   </a:t>
            </a:r>
            <a:r>
              <a:rPr lang="zh-CN" altLang="en-US" sz="2000" b="1" dirty="0" smtClean="0">
                <a:latin typeface="仿宋" pitchFamily="49" charset="-122"/>
                <a:ea typeface="仿宋" pitchFamily="49" charset="-122"/>
              </a:rPr>
              <a:t>采购人通过电子卖场系统采购政府集中采购目录以内或限额标准以上的项目，应使用政府采购确认书；采购集中采购目录以外且限额标准以下项目的，可不使用政府采购计划书。  </a:t>
            </a:r>
            <a:endParaRPr lang="en-US" altLang="zh-CN" sz="2000" b="1" dirty="0" smtClean="0">
              <a:latin typeface="仿宋" pitchFamily="49" charset="-122"/>
              <a:ea typeface="仿宋" pitchFamily="49" charset="-122"/>
            </a:endParaRPr>
          </a:p>
          <a:p>
            <a:pPr>
              <a:lnSpc>
                <a:spcPct val="150000"/>
              </a:lnSpc>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   </a:t>
            </a:r>
            <a:r>
              <a:rPr lang="zh-CN" altLang="en-US" sz="2000" b="1" dirty="0" smtClean="0">
                <a:latin typeface="仿宋" pitchFamily="49" charset="-122"/>
                <a:ea typeface="仿宋" pitchFamily="49" charset="-122"/>
              </a:rPr>
              <a:t>                 </a:t>
            </a:r>
            <a:endParaRPr lang="en-US" altLang="zh-CN" sz="3200" b="1" dirty="0">
              <a:solidFill>
                <a:srgbClr val="FF0000"/>
              </a:solidFill>
              <a:latin typeface="仿宋" pitchFamily="49" charset="-122"/>
              <a:ea typeface="仿宋" pitchFamily="49" charset="-122"/>
            </a:endParaRPr>
          </a:p>
          <a:p>
            <a:pPr>
              <a:defRPr/>
            </a:pPr>
            <a:r>
              <a:rPr lang="en-US" altLang="zh-CN" b="1" dirty="0" smtClean="0">
                <a:solidFill>
                  <a:srgbClr val="FF0000"/>
                </a:solidFill>
                <a:latin typeface="仿宋" pitchFamily="49" charset="-122"/>
                <a:ea typeface="仿宋" pitchFamily="49" charset="-122"/>
              </a:rPr>
              <a:t>                 -《</a:t>
            </a:r>
            <a:r>
              <a:rPr lang="zh-CN" altLang="en-US" b="1" dirty="0">
                <a:solidFill>
                  <a:srgbClr val="FF0000"/>
                </a:solidFill>
                <a:latin typeface="仿宋" pitchFamily="49" charset="-122"/>
                <a:ea typeface="仿宋" pitchFamily="49" charset="-122"/>
              </a:rPr>
              <a:t>浙江省政府采购电子卖场采购管理暂行办法</a:t>
            </a:r>
            <a:r>
              <a:rPr lang="en-US" altLang="zh-CN" b="1" dirty="0">
                <a:solidFill>
                  <a:srgbClr val="FF0000"/>
                </a:solidFill>
                <a:latin typeface="仿宋" pitchFamily="49" charset="-122"/>
                <a:ea typeface="仿宋" pitchFamily="49" charset="-122"/>
              </a:rPr>
              <a:t>》</a:t>
            </a:r>
            <a:r>
              <a:rPr lang="zh-CN" altLang="en-US" b="1" dirty="0">
                <a:solidFill>
                  <a:srgbClr val="FF0000"/>
                </a:solidFill>
                <a:latin typeface="仿宋" pitchFamily="49" charset="-122"/>
                <a:ea typeface="仿宋" pitchFamily="49" charset="-122"/>
              </a:rPr>
              <a:t>（浙财采监</a:t>
            </a:r>
            <a:r>
              <a:rPr lang="en-US" altLang="zh-CN" b="1" dirty="0">
                <a:solidFill>
                  <a:srgbClr val="FF0000"/>
                </a:solidFill>
                <a:latin typeface="仿宋" pitchFamily="49" charset="-122"/>
                <a:ea typeface="仿宋" pitchFamily="49" charset="-122"/>
              </a:rPr>
              <a:t>[2017]29</a:t>
            </a:r>
            <a:r>
              <a:rPr lang="zh-CN" altLang="en-US" b="1" dirty="0">
                <a:solidFill>
                  <a:srgbClr val="FF0000"/>
                </a:solidFill>
                <a:latin typeface="仿宋" pitchFamily="49" charset="-122"/>
                <a:ea typeface="仿宋" pitchFamily="49" charset="-122"/>
              </a:rPr>
              <a:t>号）</a:t>
            </a:r>
            <a:r>
              <a:rPr lang="en-US" altLang="zh-CN" b="1" dirty="0">
                <a:latin typeface="仿宋" pitchFamily="49" charset="-122"/>
                <a:ea typeface="仿宋" pitchFamily="49" charset="-122"/>
              </a:rPr>
              <a:t>  </a:t>
            </a:r>
            <a:r>
              <a:rPr lang="en-US" altLang="zh-CN" b="1" dirty="0" smtClean="0">
                <a:latin typeface="仿宋" pitchFamily="49" charset="-122"/>
                <a:ea typeface="仿宋" pitchFamily="49" charset="-122"/>
              </a:rPr>
              <a:t> </a:t>
            </a:r>
          </a:p>
        </p:txBody>
      </p:sp>
    </p:spTree>
    <p:extLst>
      <p:ext uri="{BB962C8B-B14F-4D97-AF65-F5344CB8AC3E}">
        <p14:creationId xmlns:p14="http://schemas.microsoft.com/office/powerpoint/2010/main" val="104629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525491"/>
            <a:ext cx="7632848" cy="5940088"/>
          </a:xfrm>
          <a:prstGeom prst="rect">
            <a:avLst/>
          </a:prstGeom>
        </p:spPr>
        <p:txBody>
          <a:bodyPr wrap="square">
            <a:spAutoFit/>
          </a:bodyPr>
          <a:lstStyle/>
          <a:p>
            <a:pPr>
              <a:spcBef>
                <a:spcPts val="0"/>
              </a:spcBef>
              <a:buClr>
                <a:schemeClr val="hlink"/>
              </a:buClr>
              <a:buSzPct val="95000"/>
            </a:pPr>
            <a:r>
              <a:rPr lang="zh-CN" altLang="en-US" sz="2400" b="1" dirty="0" smtClean="0">
                <a:solidFill>
                  <a:srgbClr val="000000"/>
                </a:solidFill>
                <a:latin typeface="仿宋" pitchFamily="49" charset="-122"/>
                <a:ea typeface="仿宋" pitchFamily="49" charset="-122"/>
              </a:rPr>
              <a:t>网上超市采购</a:t>
            </a:r>
            <a:endParaRPr lang="en-US" altLang="zh-CN" sz="2400" b="1" dirty="0" smtClean="0">
              <a:solidFill>
                <a:srgbClr val="000000"/>
              </a:solidFill>
              <a:latin typeface="仿宋" pitchFamily="49" charset="-122"/>
              <a:ea typeface="仿宋" pitchFamily="49" charset="-122"/>
            </a:endParaRPr>
          </a:p>
          <a:p>
            <a:pPr>
              <a:spcBef>
                <a:spcPts val="0"/>
              </a:spcBef>
              <a:buClr>
                <a:schemeClr val="hlink"/>
              </a:buClr>
              <a:buSzPct val="95000"/>
            </a:pPr>
            <a:r>
              <a:rPr lang="en-US" altLang="zh-CN" sz="2400" b="1" dirty="0" smtClean="0">
                <a:solidFill>
                  <a:srgbClr val="000000"/>
                </a:solidFill>
                <a:latin typeface="仿宋" pitchFamily="49" charset="-122"/>
                <a:ea typeface="仿宋" pitchFamily="49" charset="-122"/>
              </a:rPr>
              <a:t>    </a:t>
            </a:r>
            <a:r>
              <a:rPr lang="zh-CN" altLang="en-US" sz="2400" b="1" dirty="0" smtClean="0">
                <a:solidFill>
                  <a:srgbClr val="000000"/>
                </a:solidFill>
                <a:latin typeface="仿宋" pitchFamily="49" charset="-122"/>
                <a:ea typeface="仿宋" pitchFamily="49" charset="-122"/>
              </a:rPr>
              <a:t>以下情况的采购项目，应当通过“政采云”平台电子卖场网上超市系统组织采购：</a:t>
            </a:r>
            <a:endParaRPr lang="en-US" altLang="zh-CN" sz="2400" b="1" dirty="0" smtClean="0">
              <a:solidFill>
                <a:srgbClr val="000000"/>
              </a:solidFill>
              <a:latin typeface="仿宋" pitchFamily="49" charset="-122"/>
              <a:ea typeface="仿宋" pitchFamily="49" charset="-122"/>
            </a:endParaRPr>
          </a:p>
          <a:p>
            <a:pPr>
              <a:spcBef>
                <a:spcPts val="0"/>
              </a:spcBef>
              <a:buClr>
                <a:schemeClr val="hlink"/>
              </a:buClr>
              <a:buSzPct val="95000"/>
            </a:pPr>
            <a:r>
              <a:rPr lang="en-US" altLang="zh-CN" sz="2400" b="1" dirty="0">
                <a:solidFill>
                  <a:srgbClr val="000000"/>
                </a:solidFill>
                <a:latin typeface="仿宋" pitchFamily="49" charset="-122"/>
                <a:ea typeface="仿宋" pitchFamily="49" charset="-122"/>
              </a:rPr>
              <a:t> </a:t>
            </a:r>
            <a:r>
              <a:rPr lang="en-US" altLang="zh-CN" sz="2400" b="1" dirty="0" smtClean="0">
                <a:solidFill>
                  <a:srgbClr val="000000"/>
                </a:solidFill>
                <a:latin typeface="仿宋" pitchFamily="49" charset="-122"/>
                <a:ea typeface="仿宋" pitchFamily="49" charset="-122"/>
              </a:rPr>
              <a:t>   </a:t>
            </a:r>
            <a:r>
              <a:rPr lang="en-US" altLang="zh-CN" sz="2400" b="1" dirty="0" smtClean="0">
                <a:solidFill>
                  <a:srgbClr val="000000"/>
                </a:solidFill>
                <a:latin typeface="宋体" panose="02010600030101010101" pitchFamily="2" charset="-122"/>
              </a:rPr>
              <a:t>①</a:t>
            </a:r>
            <a:r>
              <a:rPr lang="zh-CN" altLang="en-US" sz="2400" b="1" dirty="0" smtClean="0">
                <a:solidFill>
                  <a:srgbClr val="000000"/>
                </a:solidFill>
                <a:latin typeface="仿宋" pitchFamily="49" charset="-122"/>
                <a:ea typeface="仿宋" pitchFamily="49" charset="-122"/>
              </a:rPr>
              <a:t>协议供货采购、定点采购和全省统一集中采购项目以外，预算金额在分散采购限额标准（</a:t>
            </a:r>
            <a:r>
              <a:rPr lang="en-US" altLang="zh-CN" sz="2400" b="1" dirty="0" smtClean="0">
                <a:solidFill>
                  <a:srgbClr val="000000"/>
                </a:solidFill>
                <a:latin typeface="仿宋" pitchFamily="49" charset="-122"/>
                <a:ea typeface="仿宋" pitchFamily="49" charset="-122"/>
              </a:rPr>
              <a:t>2018</a:t>
            </a:r>
            <a:r>
              <a:rPr lang="zh-CN" altLang="en-US" sz="2400" b="1" dirty="0" smtClean="0">
                <a:solidFill>
                  <a:srgbClr val="000000"/>
                </a:solidFill>
                <a:latin typeface="仿宋" pitchFamily="49" charset="-122"/>
                <a:ea typeface="仿宋" pitchFamily="49" charset="-122"/>
              </a:rPr>
              <a:t>年省级货物服务类分散限额标准为</a:t>
            </a:r>
            <a:r>
              <a:rPr lang="en-US" altLang="zh-CN" sz="2400" b="1" dirty="0" smtClean="0">
                <a:solidFill>
                  <a:srgbClr val="000000"/>
                </a:solidFill>
                <a:latin typeface="仿宋" pitchFamily="49" charset="-122"/>
                <a:ea typeface="仿宋" pitchFamily="49" charset="-122"/>
              </a:rPr>
              <a:t>50</a:t>
            </a:r>
            <a:r>
              <a:rPr lang="zh-CN" altLang="en-US" sz="2400" b="1" dirty="0" smtClean="0">
                <a:solidFill>
                  <a:srgbClr val="000000"/>
                </a:solidFill>
                <a:latin typeface="仿宋" pitchFamily="49" charset="-122"/>
                <a:ea typeface="仿宋" pitchFamily="49" charset="-122"/>
              </a:rPr>
              <a:t>万元）以下的政府集中采购项目；</a:t>
            </a:r>
            <a:endParaRPr lang="en-US" altLang="zh-CN" sz="2400" b="1" dirty="0" smtClean="0">
              <a:solidFill>
                <a:srgbClr val="000000"/>
              </a:solidFill>
              <a:latin typeface="仿宋" pitchFamily="49" charset="-122"/>
              <a:ea typeface="仿宋" pitchFamily="49" charset="-122"/>
            </a:endParaRPr>
          </a:p>
          <a:p>
            <a:pPr>
              <a:spcBef>
                <a:spcPts val="0"/>
              </a:spcBef>
              <a:buClr>
                <a:schemeClr val="hlink"/>
              </a:buClr>
              <a:buSzPct val="95000"/>
            </a:pPr>
            <a:r>
              <a:rPr lang="en-US" altLang="zh-CN" sz="2400" b="1" dirty="0">
                <a:solidFill>
                  <a:srgbClr val="000000"/>
                </a:solidFill>
                <a:latin typeface="仿宋" pitchFamily="49" charset="-122"/>
                <a:ea typeface="仿宋" pitchFamily="49" charset="-122"/>
              </a:rPr>
              <a:t> </a:t>
            </a:r>
            <a:r>
              <a:rPr lang="en-US" altLang="zh-CN" sz="2400" b="1" dirty="0" smtClean="0">
                <a:solidFill>
                  <a:srgbClr val="000000"/>
                </a:solidFill>
                <a:latin typeface="仿宋" pitchFamily="49" charset="-122"/>
                <a:ea typeface="仿宋" pitchFamily="49" charset="-122"/>
              </a:rPr>
              <a:t>   </a:t>
            </a:r>
            <a:r>
              <a:rPr lang="en-US" altLang="zh-CN" sz="2400" b="1" dirty="0">
                <a:solidFill>
                  <a:srgbClr val="000000"/>
                </a:solidFill>
                <a:latin typeface="宋体" panose="02010600030101010101" pitchFamily="2" charset="-122"/>
              </a:rPr>
              <a:t>②</a:t>
            </a:r>
            <a:r>
              <a:rPr lang="zh-CN" altLang="en-US" sz="2400" b="1" dirty="0" smtClean="0">
                <a:solidFill>
                  <a:srgbClr val="000000"/>
                </a:solidFill>
                <a:latin typeface="仿宋" pitchFamily="49" charset="-122"/>
                <a:ea typeface="仿宋" pitchFamily="49" charset="-122"/>
              </a:rPr>
              <a:t>集中采购目录以外，预算金额在分散采购限额标准以下的货物类项目。</a:t>
            </a:r>
            <a:endParaRPr lang="en-US" altLang="zh-CN" sz="2400" b="1" dirty="0" smtClean="0">
              <a:solidFill>
                <a:srgbClr val="000000"/>
              </a:solidFill>
              <a:latin typeface="仿宋" pitchFamily="49" charset="-122"/>
              <a:ea typeface="仿宋" pitchFamily="49" charset="-122"/>
            </a:endParaRPr>
          </a:p>
          <a:p>
            <a:pPr>
              <a:spcBef>
                <a:spcPts val="0"/>
              </a:spcBef>
              <a:buClr>
                <a:schemeClr val="hlink"/>
              </a:buClr>
              <a:buSzPct val="95000"/>
            </a:pPr>
            <a:r>
              <a:rPr lang="en-US" altLang="zh-CN" sz="2400" b="1" dirty="0">
                <a:solidFill>
                  <a:srgbClr val="000000"/>
                </a:solidFill>
                <a:latin typeface="仿宋" pitchFamily="49" charset="-122"/>
                <a:ea typeface="仿宋" pitchFamily="49" charset="-122"/>
              </a:rPr>
              <a:t> </a:t>
            </a:r>
            <a:r>
              <a:rPr lang="en-US" altLang="zh-CN" sz="2400" b="1" dirty="0" smtClean="0">
                <a:solidFill>
                  <a:srgbClr val="000000"/>
                </a:solidFill>
                <a:latin typeface="仿宋" pitchFamily="49" charset="-122"/>
                <a:ea typeface="仿宋" pitchFamily="49" charset="-122"/>
              </a:rPr>
              <a:t>     </a:t>
            </a:r>
            <a:endParaRPr lang="en-US" altLang="zh-CN" sz="2400" b="1" u="sng" dirty="0" smtClean="0">
              <a:solidFill>
                <a:srgbClr val="FF0000"/>
              </a:solidFill>
              <a:latin typeface="仿宋" pitchFamily="49" charset="-122"/>
              <a:ea typeface="仿宋" pitchFamily="49" charset="-122"/>
            </a:endParaRPr>
          </a:p>
          <a:p>
            <a:pPr marL="45720" fontAlgn="auto">
              <a:lnSpc>
                <a:spcPts val="2800"/>
              </a:lnSpc>
              <a:buClr>
                <a:schemeClr val="accent6">
                  <a:lumMod val="75000"/>
                </a:schemeClr>
              </a:buClr>
              <a:defRPr/>
            </a:pPr>
            <a:r>
              <a:rPr lang="zh-CN" altLang="en-US" sz="2000" b="1" u="sng" dirty="0" smtClean="0">
                <a:solidFill>
                  <a:srgbClr val="FF0000"/>
                </a:solidFill>
                <a:latin typeface="仿宋" pitchFamily="49" charset="-122"/>
                <a:ea typeface="仿宋" pitchFamily="49" charset="-122"/>
              </a:rPr>
              <a:t>注意</a:t>
            </a:r>
            <a:r>
              <a:rPr lang="zh-CN" altLang="en-US" sz="2000" b="1" u="sng" dirty="0">
                <a:solidFill>
                  <a:srgbClr val="FF0000"/>
                </a:solidFill>
                <a:latin typeface="仿宋" pitchFamily="49" charset="-122"/>
                <a:ea typeface="仿宋" pitchFamily="49" charset="-122"/>
              </a:rPr>
              <a:t>事项</a:t>
            </a:r>
            <a:r>
              <a:rPr lang="zh-CN" altLang="en-US" sz="2000" b="1" u="sng" dirty="0" smtClean="0">
                <a:solidFill>
                  <a:srgbClr val="FF0000"/>
                </a:solidFill>
                <a:latin typeface="仿宋" pitchFamily="49" charset="-122"/>
                <a:ea typeface="仿宋" pitchFamily="49" charset="-122"/>
              </a:rPr>
              <a:t>：</a:t>
            </a:r>
            <a:r>
              <a:rPr lang="zh-CN" altLang="en-US" sz="2000" b="1" dirty="0" smtClean="0">
                <a:solidFill>
                  <a:srgbClr val="FF0000"/>
                </a:solidFill>
                <a:latin typeface="仿宋" pitchFamily="49" charset="-122"/>
                <a:ea typeface="仿宋" pitchFamily="49" charset="-122"/>
              </a:rPr>
              <a:t>  </a:t>
            </a:r>
            <a:endParaRPr lang="en-US" altLang="zh-CN" sz="2000" b="1" dirty="0">
              <a:solidFill>
                <a:srgbClr val="FF0000"/>
              </a:solidFill>
              <a:latin typeface="仿宋" pitchFamily="49" charset="-122"/>
              <a:ea typeface="仿宋" pitchFamily="49" charset="-122"/>
            </a:endParaRPr>
          </a:p>
          <a:p>
            <a:pPr marL="45720" fontAlgn="auto">
              <a:lnSpc>
                <a:spcPts val="2800"/>
              </a:lnSpc>
              <a:buClr>
                <a:schemeClr val="accent6">
                  <a:lumMod val="75000"/>
                </a:schemeClr>
              </a:buClr>
              <a:defRPr/>
            </a:pPr>
            <a:r>
              <a:rPr lang="en-US" altLang="zh-CN" sz="2000" b="1" dirty="0">
                <a:solidFill>
                  <a:srgbClr val="FF0000"/>
                </a:solidFill>
                <a:latin typeface="仿宋" pitchFamily="49" charset="-122"/>
                <a:ea typeface="仿宋" pitchFamily="49" charset="-122"/>
              </a:rPr>
              <a:t>    </a:t>
            </a:r>
            <a:r>
              <a:rPr lang="en-US" altLang="zh-CN" sz="2000" b="1" dirty="0" smtClean="0">
                <a:latin typeface="仿宋" pitchFamily="49" charset="-122"/>
                <a:ea typeface="仿宋" pitchFamily="49" charset="-122"/>
              </a:rPr>
              <a:t>①</a:t>
            </a:r>
            <a:r>
              <a:rPr lang="zh-CN" altLang="en-US" sz="2000" b="1" dirty="0" smtClean="0">
                <a:latin typeface="仿宋" pitchFamily="49" charset="-122"/>
                <a:ea typeface="仿宋" pitchFamily="49" charset="-122"/>
              </a:rPr>
              <a:t>网上超市实行直接订购。</a:t>
            </a:r>
            <a:endParaRPr lang="en-US" altLang="zh-CN" sz="2000" b="1" dirty="0">
              <a:latin typeface="仿宋" pitchFamily="49" charset="-122"/>
              <a:ea typeface="仿宋" pitchFamily="49" charset="-122"/>
            </a:endParaRPr>
          </a:p>
          <a:p>
            <a:pPr marL="45720" fontAlgn="auto">
              <a:lnSpc>
                <a:spcPts val="2800"/>
              </a:lnSpc>
              <a:buClr>
                <a:schemeClr val="accent6">
                  <a:lumMod val="75000"/>
                </a:schemeClr>
              </a:buClr>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②</a:t>
            </a:r>
            <a:r>
              <a:rPr lang="zh-CN" altLang="en-US" sz="2000" b="1" dirty="0" smtClean="0">
                <a:latin typeface="仿宋" pitchFamily="49" charset="-122"/>
                <a:ea typeface="仿宋" pitchFamily="49" charset="-122"/>
              </a:rPr>
              <a:t>网上超市商品价格为采购最高限价，采购人可通过协商议价方式降低采购成本。</a:t>
            </a:r>
            <a:endParaRPr lang="en-US" altLang="zh-CN" sz="2000" b="1" dirty="0">
              <a:latin typeface="仿宋" pitchFamily="49" charset="-122"/>
              <a:ea typeface="仿宋" pitchFamily="49" charset="-122"/>
            </a:endParaRPr>
          </a:p>
          <a:p>
            <a:pPr marL="45720" fontAlgn="auto">
              <a:lnSpc>
                <a:spcPts val="2800"/>
              </a:lnSpc>
              <a:buClr>
                <a:schemeClr val="accent6">
                  <a:lumMod val="75000"/>
                </a:schemeClr>
              </a:buClr>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③</a:t>
            </a:r>
            <a:r>
              <a:rPr lang="zh-CN" altLang="en-US" sz="2000" b="1" dirty="0" smtClean="0">
                <a:latin typeface="仿宋" pitchFamily="49" charset="-122"/>
                <a:ea typeface="仿宋" pitchFamily="49" charset="-122"/>
              </a:rPr>
              <a:t>相同商品在其他市场价格更低的，可从其他市场采购，在报销时提供网上超市价格截屏。</a:t>
            </a:r>
            <a:r>
              <a:rPr lang="en-US" altLang="zh-CN" sz="2000" b="1" dirty="0" smtClean="0">
                <a:latin typeface="仿宋" pitchFamily="49" charset="-122"/>
                <a:ea typeface="仿宋" pitchFamily="49" charset="-122"/>
              </a:rPr>
              <a:t>    </a:t>
            </a:r>
            <a:endParaRPr lang="en-US" altLang="zh-CN" sz="2000" b="1" dirty="0">
              <a:latin typeface="仿宋" pitchFamily="49" charset="-122"/>
              <a:ea typeface="仿宋" pitchFamily="49" charset="-122"/>
            </a:endParaRPr>
          </a:p>
        </p:txBody>
      </p:sp>
    </p:spTree>
    <p:extLst>
      <p:ext uri="{BB962C8B-B14F-4D97-AF65-F5344CB8AC3E}">
        <p14:creationId xmlns:p14="http://schemas.microsoft.com/office/powerpoint/2010/main" val="2988702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764704"/>
            <a:ext cx="7776864" cy="5185074"/>
          </a:xfrm>
          <a:prstGeom prst="rect">
            <a:avLst/>
          </a:prstGeom>
        </p:spPr>
        <p:txBody>
          <a:bodyPr wrap="square">
            <a:spAutoFit/>
          </a:bodyPr>
          <a:lstStyle/>
          <a:p>
            <a:pPr>
              <a:lnSpc>
                <a:spcPts val="4500"/>
              </a:lnSpc>
              <a:defRPr/>
            </a:pPr>
            <a:r>
              <a:rPr lang="zh-CN" altLang="en-US" sz="2400" b="1" dirty="0">
                <a:latin typeface="仿宋" pitchFamily="49" charset="-122"/>
                <a:ea typeface="仿宋" pitchFamily="49" charset="-122"/>
              </a:rPr>
              <a:t>在线询价采购  是指通过浙江“政采云”平台电子卖场</a:t>
            </a:r>
            <a:r>
              <a:rPr lang="en-US" altLang="zh-CN" sz="2400" b="1" dirty="0">
                <a:latin typeface="仿宋" pitchFamily="49" charset="-122"/>
                <a:ea typeface="仿宋" pitchFamily="49" charset="-122"/>
              </a:rPr>
              <a:t>-</a:t>
            </a:r>
            <a:r>
              <a:rPr lang="zh-CN" altLang="en-US" sz="2400" b="1" dirty="0">
                <a:latin typeface="仿宋" pitchFamily="49" charset="-122"/>
                <a:ea typeface="仿宋" pitchFamily="49" charset="-122"/>
              </a:rPr>
              <a:t>在线询价系统进行询价采购</a:t>
            </a:r>
            <a:r>
              <a:rPr lang="zh-CN" altLang="en-US" sz="2400" b="1" dirty="0" smtClean="0">
                <a:latin typeface="仿宋" pitchFamily="49" charset="-122"/>
                <a:ea typeface="仿宋" pitchFamily="49" charset="-122"/>
              </a:rPr>
              <a:t>。</a:t>
            </a:r>
            <a:endParaRPr lang="en-US" altLang="zh-CN" sz="2400" b="1" dirty="0" smtClean="0">
              <a:latin typeface="仿宋" pitchFamily="49" charset="-122"/>
              <a:ea typeface="仿宋" pitchFamily="49" charset="-122"/>
            </a:endParaRPr>
          </a:p>
          <a:p>
            <a:pPr>
              <a:lnSpc>
                <a:spcPts val="4500"/>
              </a:lnSpc>
              <a:defRPr/>
            </a:pPr>
            <a:r>
              <a:rPr lang="zh-CN" altLang="en-US" sz="2000" b="1" dirty="0">
                <a:latin typeface="仿宋" pitchFamily="49" charset="-122"/>
                <a:ea typeface="仿宋" pitchFamily="49" charset="-122"/>
              </a:rPr>
              <a:t>    以下情况的采购项目，建议通过“政采云”平台在线询价系统组织采购：</a:t>
            </a:r>
            <a:endParaRPr lang="en-US" altLang="zh-CN" sz="2000" b="1" dirty="0">
              <a:latin typeface="仿宋" pitchFamily="49" charset="-122"/>
              <a:ea typeface="仿宋" pitchFamily="49" charset="-122"/>
            </a:endParaRPr>
          </a:p>
          <a:p>
            <a:pPr>
              <a:lnSpc>
                <a:spcPts val="4500"/>
              </a:lnSpc>
              <a:defRPr/>
            </a:pPr>
            <a:r>
              <a:rPr lang="en-US" altLang="zh-CN" sz="2000" b="1" dirty="0">
                <a:latin typeface="仿宋" pitchFamily="49" charset="-122"/>
                <a:ea typeface="仿宋" pitchFamily="49" charset="-122"/>
              </a:rPr>
              <a:t>    ①</a:t>
            </a:r>
            <a:r>
              <a:rPr lang="zh-CN" altLang="en-US" sz="2000" b="1" dirty="0">
                <a:latin typeface="仿宋" pitchFamily="49" charset="-122"/>
                <a:ea typeface="仿宋" pitchFamily="49" charset="-122"/>
              </a:rPr>
              <a:t>预算金额达到分散采购限额标准但在公开招标数额标准之下的政府集中采购项目；</a:t>
            </a:r>
            <a:endParaRPr lang="en-US" altLang="zh-CN" sz="2000" b="1" dirty="0">
              <a:latin typeface="仿宋" pitchFamily="49" charset="-122"/>
              <a:ea typeface="仿宋" pitchFamily="49" charset="-122"/>
            </a:endParaRPr>
          </a:p>
          <a:p>
            <a:pPr>
              <a:lnSpc>
                <a:spcPts val="4500"/>
              </a:lnSpc>
              <a:defRPr/>
            </a:pPr>
            <a:r>
              <a:rPr lang="en-US" altLang="zh-CN" sz="2000" b="1" dirty="0">
                <a:latin typeface="仿宋" pitchFamily="49" charset="-122"/>
                <a:ea typeface="仿宋" pitchFamily="49" charset="-122"/>
              </a:rPr>
              <a:t>    ②</a:t>
            </a:r>
            <a:r>
              <a:rPr lang="zh-CN" altLang="en-US" sz="2000" b="1" dirty="0">
                <a:latin typeface="仿宋" pitchFamily="49" charset="-122"/>
                <a:ea typeface="仿宋" pitchFamily="49" charset="-122"/>
              </a:rPr>
              <a:t>预算金额在分散采购限额标准以上、公开招标数额标准以下、规格标准较为统一、现货源充足且价格变化幅度小的货物类分散采购项目</a:t>
            </a:r>
            <a:r>
              <a:rPr lang="zh-CN" altLang="en-US" sz="2000" b="1" dirty="0" smtClean="0">
                <a:latin typeface="仿宋" pitchFamily="49" charset="-122"/>
                <a:ea typeface="仿宋" pitchFamily="49" charset="-122"/>
              </a:rPr>
              <a:t>。</a:t>
            </a:r>
            <a:endParaRPr lang="en-US" altLang="zh-CN" sz="2000" b="1" dirty="0">
              <a:latin typeface="仿宋" pitchFamily="49" charset="-122"/>
              <a:ea typeface="仿宋" pitchFamily="49" charset="-122"/>
            </a:endParaRPr>
          </a:p>
        </p:txBody>
      </p:sp>
    </p:spTree>
    <p:extLst>
      <p:ext uri="{BB962C8B-B14F-4D97-AF65-F5344CB8AC3E}">
        <p14:creationId xmlns:p14="http://schemas.microsoft.com/office/powerpoint/2010/main" val="30871620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1196752"/>
            <a:ext cx="7488832" cy="5170646"/>
          </a:xfrm>
          <a:prstGeom prst="rect">
            <a:avLst/>
          </a:prstGeom>
        </p:spPr>
        <p:txBody>
          <a:bodyPr wrap="square">
            <a:spAutoFit/>
          </a:bodyPr>
          <a:lstStyle/>
          <a:p>
            <a:pPr>
              <a:lnSpc>
                <a:spcPts val="3300"/>
              </a:lnSpc>
              <a:defRPr/>
            </a:pPr>
            <a:r>
              <a:rPr lang="zh-CN" altLang="en-US" sz="2400" b="1" dirty="0" smtClean="0">
                <a:latin typeface="仿宋" pitchFamily="49" charset="-122"/>
                <a:ea typeface="仿宋" pitchFamily="49" charset="-122"/>
              </a:rPr>
              <a:t>在线询价发起</a:t>
            </a:r>
            <a:r>
              <a:rPr lang="zh-CN" altLang="en-US" sz="2400" b="1" dirty="0">
                <a:latin typeface="仿宋" pitchFamily="49" charset="-122"/>
                <a:ea typeface="仿宋" pitchFamily="49" charset="-122"/>
              </a:rPr>
              <a:t>类型分</a:t>
            </a:r>
            <a:r>
              <a:rPr lang="zh-CN" altLang="en-US" sz="2400" b="1" dirty="0">
                <a:solidFill>
                  <a:srgbClr val="FF0000"/>
                </a:solidFill>
                <a:latin typeface="仿宋" pitchFamily="49" charset="-122"/>
                <a:ea typeface="仿宋" pitchFamily="49" charset="-122"/>
              </a:rPr>
              <a:t>自定义需求</a:t>
            </a:r>
            <a:r>
              <a:rPr lang="zh-CN" altLang="en-US" sz="2400" b="1" dirty="0">
                <a:latin typeface="仿宋" pitchFamily="49" charset="-122"/>
                <a:ea typeface="仿宋" pitchFamily="49" charset="-122"/>
              </a:rPr>
              <a:t>、</a:t>
            </a:r>
            <a:r>
              <a:rPr lang="zh-CN" altLang="en-US" sz="2400" b="1" dirty="0">
                <a:solidFill>
                  <a:srgbClr val="FF0000"/>
                </a:solidFill>
                <a:latin typeface="仿宋" pitchFamily="49" charset="-122"/>
                <a:ea typeface="仿宋" pitchFamily="49" charset="-122"/>
              </a:rPr>
              <a:t>指定参数模板</a:t>
            </a:r>
            <a:r>
              <a:rPr lang="zh-CN" altLang="en-US" sz="2400" b="1" dirty="0">
                <a:latin typeface="仿宋" pitchFamily="49" charset="-122"/>
                <a:ea typeface="仿宋" pitchFamily="49" charset="-122"/>
              </a:rPr>
              <a:t>、</a:t>
            </a:r>
            <a:r>
              <a:rPr lang="zh-CN" altLang="en-US" sz="2400" b="1" dirty="0">
                <a:solidFill>
                  <a:srgbClr val="FF0000"/>
                </a:solidFill>
                <a:latin typeface="仿宋" pitchFamily="49" charset="-122"/>
                <a:ea typeface="仿宋" pitchFamily="49" charset="-122"/>
              </a:rPr>
              <a:t>推荐品牌及型号</a:t>
            </a:r>
            <a:r>
              <a:rPr lang="en-US" altLang="zh-CN" sz="2400" b="1" dirty="0">
                <a:latin typeface="仿宋" pitchFamily="49" charset="-122"/>
                <a:ea typeface="仿宋" pitchFamily="49" charset="-122"/>
              </a:rPr>
              <a:t>3</a:t>
            </a:r>
            <a:r>
              <a:rPr lang="zh-CN" altLang="en-US" sz="2400" b="1" dirty="0">
                <a:latin typeface="仿宋" pitchFamily="49" charset="-122"/>
                <a:ea typeface="仿宋" pitchFamily="49" charset="-122"/>
              </a:rPr>
              <a:t>种类型。</a:t>
            </a:r>
            <a:endParaRPr lang="en-US" altLang="zh-CN" sz="2400" b="1" dirty="0">
              <a:latin typeface="仿宋" pitchFamily="49" charset="-122"/>
              <a:ea typeface="仿宋" pitchFamily="49" charset="-122"/>
            </a:endParaRPr>
          </a:p>
          <a:p>
            <a:pPr>
              <a:lnSpc>
                <a:spcPts val="3300"/>
              </a:lnSpc>
              <a:defRPr/>
            </a:pPr>
            <a:r>
              <a:rPr lang="en-US" altLang="zh-CN" b="1" dirty="0">
                <a:latin typeface="仿宋" pitchFamily="49" charset="-122"/>
                <a:ea typeface="仿宋" pitchFamily="49" charset="-122"/>
              </a:rPr>
              <a:t>    </a:t>
            </a:r>
            <a:endParaRPr lang="en-US" altLang="zh-CN" b="1" dirty="0" smtClean="0">
              <a:latin typeface="仿宋" pitchFamily="49" charset="-122"/>
              <a:ea typeface="仿宋" pitchFamily="49" charset="-122"/>
            </a:endParaRPr>
          </a:p>
          <a:p>
            <a:pPr>
              <a:lnSpc>
                <a:spcPts val="3300"/>
              </a:lnSpc>
              <a:defRPr/>
            </a:pPr>
            <a:r>
              <a:rPr lang="en-US" altLang="zh-CN" b="1" dirty="0">
                <a:latin typeface="仿宋" pitchFamily="49" charset="-122"/>
                <a:ea typeface="仿宋" pitchFamily="49" charset="-122"/>
              </a:rPr>
              <a:t> </a:t>
            </a:r>
            <a:r>
              <a:rPr lang="en-US" altLang="zh-CN" b="1" dirty="0" smtClean="0">
                <a:latin typeface="仿宋" pitchFamily="49" charset="-122"/>
                <a:ea typeface="仿宋" pitchFamily="49" charset="-122"/>
              </a:rPr>
              <a:t>   </a:t>
            </a:r>
            <a:r>
              <a:rPr lang="zh-CN" altLang="en-US" b="1" u="sng" dirty="0" smtClean="0">
                <a:latin typeface="仿宋" pitchFamily="49" charset="-122"/>
                <a:ea typeface="仿宋" pitchFamily="49" charset="-122"/>
              </a:rPr>
              <a:t>集成</a:t>
            </a:r>
            <a:r>
              <a:rPr lang="zh-CN" altLang="en-US" b="1" u="sng" dirty="0">
                <a:latin typeface="仿宋" pitchFamily="49" charset="-122"/>
                <a:ea typeface="仿宋" pitchFamily="49" charset="-122"/>
              </a:rPr>
              <a:t>类或服务类项目</a:t>
            </a:r>
            <a:r>
              <a:rPr lang="zh-CN" altLang="en-US" b="1" dirty="0">
                <a:latin typeface="仿宋" pitchFamily="49" charset="-122"/>
                <a:ea typeface="仿宋" pitchFamily="49" charset="-122"/>
              </a:rPr>
              <a:t>可采用自定义需求方式，即采购人根据采购需要，自行拟定商品的功能要求、技术参数、服务内容要求等制定采购需求，并发起询价；</a:t>
            </a:r>
            <a:endParaRPr lang="en-US" altLang="zh-CN" b="1" dirty="0">
              <a:latin typeface="仿宋" pitchFamily="49" charset="-122"/>
              <a:ea typeface="仿宋" pitchFamily="49" charset="-122"/>
            </a:endParaRPr>
          </a:p>
          <a:p>
            <a:pPr>
              <a:lnSpc>
                <a:spcPts val="3300"/>
              </a:lnSpc>
              <a:defRPr/>
            </a:pPr>
            <a:r>
              <a:rPr lang="en-US" altLang="zh-CN" b="1" dirty="0">
                <a:latin typeface="仿宋" pitchFamily="49" charset="-122"/>
                <a:ea typeface="仿宋" pitchFamily="49" charset="-122"/>
              </a:rPr>
              <a:t>    </a:t>
            </a:r>
            <a:r>
              <a:rPr lang="zh-CN" altLang="en-US" b="1" u="sng" dirty="0">
                <a:latin typeface="仿宋" pitchFamily="49" charset="-122"/>
                <a:ea typeface="仿宋" pitchFamily="49" charset="-122"/>
              </a:rPr>
              <a:t>商品的技术参数精细化要求较高的项目</a:t>
            </a:r>
            <a:r>
              <a:rPr lang="zh-CN" altLang="en-US" b="1" dirty="0">
                <a:latin typeface="仿宋" pitchFamily="49" charset="-122"/>
                <a:ea typeface="仿宋" pitchFamily="49" charset="-122"/>
              </a:rPr>
              <a:t>可采用指定参数模版方式，即采购人根据商品类目对应的属性及参数模版制定采购需求，并发起询价；</a:t>
            </a:r>
            <a:endParaRPr lang="en-US" altLang="zh-CN" b="1" dirty="0">
              <a:latin typeface="仿宋" pitchFamily="49" charset="-122"/>
              <a:ea typeface="仿宋" pitchFamily="49" charset="-122"/>
            </a:endParaRPr>
          </a:p>
          <a:p>
            <a:pPr>
              <a:lnSpc>
                <a:spcPts val="3300"/>
              </a:lnSpc>
              <a:defRPr/>
            </a:pPr>
            <a:r>
              <a:rPr lang="en-US" altLang="zh-CN" b="1" dirty="0">
                <a:latin typeface="仿宋" pitchFamily="49" charset="-122"/>
                <a:ea typeface="仿宋" pitchFamily="49" charset="-122"/>
              </a:rPr>
              <a:t>    </a:t>
            </a:r>
            <a:r>
              <a:rPr lang="zh-CN" altLang="en-US" b="1" u="sng" dirty="0">
                <a:latin typeface="仿宋" pitchFamily="49" charset="-122"/>
                <a:ea typeface="仿宋" pitchFamily="49" charset="-122"/>
              </a:rPr>
              <a:t>以上两种方式均不合适的</a:t>
            </a:r>
            <a:r>
              <a:rPr lang="zh-CN" altLang="en-US" b="1" dirty="0">
                <a:latin typeface="仿宋" pitchFamily="49" charset="-122"/>
                <a:ea typeface="仿宋" pitchFamily="49" charset="-122"/>
              </a:rPr>
              <a:t>，采购人可采用推荐品牌及型号方式，但推荐商品品牌数量应不少于</a:t>
            </a:r>
            <a:r>
              <a:rPr lang="en-US" altLang="zh-CN" b="1" dirty="0">
                <a:latin typeface="仿宋" pitchFamily="49" charset="-122"/>
                <a:ea typeface="仿宋" pitchFamily="49" charset="-122"/>
              </a:rPr>
              <a:t>3</a:t>
            </a:r>
            <a:r>
              <a:rPr lang="zh-CN" altLang="en-US" b="1" dirty="0">
                <a:latin typeface="仿宋" pitchFamily="49" charset="-122"/>
                <a:ea typeface="仿宋" pitchFamily="49" charset="-122"/>
              </a:rPr>
              <a:t>个，并将商品品牌、型号以及属性值、数量等作为采购需求要求发起询价，供应商应仅就推荐品牌进行报价。 </a:t>
            </a:r>
            <a:endParaRPr lang="zh-CN" altLang="en-US" dirty="0"/>
          </a:p>
        </p:txBody>
      </p:sp>
    </p:spTree>
    <p:extLst>
      <p:ext uri="{BB962C8B-B14F-4D97-AF65-F5344CB8AC3E}">
        <p14:creationId xmlns:p14="http://schemas.microsoft.com/office/powerpoint/2010/main" val="2610572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323528" y="548679"/>
            <a:ext cx="8424936" cy="5688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endParaRPr lang="zh-CN" altLang="en-US" sz="4400" b="1">
              <a:solidFill>
                <a:srgbClr val="000000"/>
              </a:solidFill>
              <a:ea typeface="华文新魏" pitchFamily="2" charset="-122"/>
            </a:endParaRPr>
          </a:p>
        </p:txBody>
      </p:sp>
      <p:sp>
        <p:nvSpPr>
          <p:cNvPr id="3" name="矩形 2"/>
          <p:cNvSpPr/>
          <p:nvPr/>
        </p:nvSpPr>
        <p:spPr>
          <a:xfrm>
            <a:off x="611560" y="548679"/>
            <a:ext cx="7992888" cy="6212125"/>
          </a:xfrm>
          <a:prstGeom prst="rect">
            <a:avLst/>
          </a:prstGeom>
        </p:spPr>
        <p:txBody>
          <a:bodyPr wrap="square">
            <a:spAutoFit/>
          </a:bodyPr>
          <a:lstStyle/>
          <a:p>
            <a:pPr marL="45720" fontAlgn="auto">
              <a:lnSpc>
                <a:spcPts val="2800"/>
              </a:lnSpc>
              <a:buClr>
                <a:schemeClr val="accent6">
                  <a:lumMod val="75000"/>
                </a:schemeClr>
              </a:buClr>
              <a:defRPr/>
            </a:pPr>
            <a:r>
              <a:rPr lang="zh-CN" altLang="en-US" sz="2000" b="1" u="sng" dirty="0" smtClean="0">
                <a:solidFill>
                  <a:srgbClr val="FF0000"/>
                </a:solidFill>
                <a:latin typeface="仿宋" pitchFamily="49" charset="-122"/>
                <a:ea typeface="仿宋" pitchFamily="49" charset="-122"/>
              </a:rPr>
              <a:t>在线询价注意</a:t>
            </a:r>
            <a:r>
              <a:rPr lang="zh-CN" altLang="en-US" sz="2000" b="1" u="sng" dirty="0">
                <a:solidFill>
                  <a:srgbClr val="FF0000"/>
                </a:solidFill>
                <a:latin typeface="仿宋" pitchFamily="49" charset="-122"/>
                <a:ea typeface="仿宋" pitchFamily="49" charset="-122"/>
              </a:rPr>
              <a:t>事项：</a:t>
            </a:r>
            <a:endParaRPr lang="en-US" altLang="zh-CN" sz="2000" b="1" u="sng" dirty="0">
              <a:solidFill>
                <a:srgbClr val="FF0000"/>
              </a:solidFill>
              <a:latin typeface="仿宋" pitchFamily="49" charset="-122"/>
              <a:ea typeface="仿宋" pitchFamily="49" charset="-122"/>
            </a:endParaRPr>
          </a:p>
          <a:p>
            <a:pPr marL="45720" fontAlgn="auto">
              <a:lnSpc>
                <a:spcPts val="2800"/>
              </a:lnSpc>
              <a:buClr>
                <a:schemeClr val="accent6">
                  <a:lumMod val="75000"/>
                </a:schemeClr>
              </a:buClr>
              <a:defRPr/>
            </a:pPr>
            <a:r>
              <a:rPr lang="zh-CN" altLang="en-US" sz="2000" b="1" dirty="0">
                <a:solidFill>
                  <a:srgbClr val="FF0000"/>
                </a:solidFill>
                <a:latin typeface="仿宋" pitchFamily="49" charset="-122"/>
                <a:ea typeface="仿宋" pitchFamily="49" charset="-122"/>
              </a:rPr>
              <a:t>    </a:t>
            </a:r>
            <a:endParaRPr lang="en-US" altLang="zh-CN" sz="2000" b="1" dirty="0" smtClean="0">
              <a:solidFill>
                <a:srgbClr val="FF0000"/>
              </a:solidFill>
              <a:latin typeface="仿宋" pitchFamily="49" charset="-122"/>
              <a:ea typeface="仿宋" pitchFamily="49" charset="-122"/>
            </a:endParaRPr>
          </a:p>
          <a:p>
            <a:pPr marL="45720" fontAlgn="auto">
              <a:lnSpc>
                <a:spcPts val="2800"/>
              </a:lnSpc>
              <a:buClr>
                <a:schemeClr val="accent6">
                  <a:lumMod val="75000"/>
                </a:schemeClr>
              </a:buClr>
              <a:defRPr/>
            </a:pPr>
            <a:r>
              <a:rPr lang="en-US" altLang="zh-CN" sz="2000" b="1" dirty="0">
                <a:solidFill>
                  <a:srgbClr val="FF0000"/>
                </a:solidFill>
                <a:latin typeface="仿宋" pitchFamily="49" charset="-122"/>
                <a:ea typeface="仿宋" pitchFamily="49" charset="-122"/>
              </a:rPr>
              <a:t> </a:t>
            </a:r>
            <a:r>
              <a:rPr lang="en-US" altLang="zh-CN" sz="2000" b="1" dirty="0" smtClean="0">
                <a:solidFill>
                  <a:srgbClr val="FF0000"/>
                </a:solidFill>
                <a:latin typeface="仿宋" pitchFamily="49" charset="-122"/>
                <a:ea typeface="仿宋" pitchFamily="49" charset="-122"/>
              </a:rPr>
              <a:t>   </a:t>
            </a:r>
            <a:r>
              <a:rPr lang="en-US" altLang="zh-CN" sz="2000" b="1" dirty="0" smtClean="0">
                <a:latin typeface="仿宋" pitchFamily="49" charset="-122"/>
                <a:ea typeface="仿宋" pitchFamily="49" charset="-122"/>
              </a:rPr>
              <a:t>①</a:t>
            </a:r>
            <a:r>
              <a:rPr lang="zh-CN" altLang="en-US" sz="2000" b="1" dirty="0">
                <a:latin typeface="仿宋" pitchFamily="49" charset="-122"/>
                <a:ea typeface="仿宋" pitchFamily="49" charset="-122"/>
              </a:rPr>
              <a:t>在线询价采购，原则上不指定品牌、型号；如确需明确品牌、型号的，应当推荐</a:t>
            </a:r>
            <a:r>
              <a:rPr lang="en-US" altLang="zh-CN" sz="2000" b="1" dirty="0">
                <a:latin typeface="仿宋" pitchFamily="49" charset="-122"/>
                <a:ea typeface="仿宋" pitchFamily="49" charset="-122"/>
              </a:rPr>
              <a:t>3</a:t>
            </a:r>
            <a:r>
              <a:rPr lang="zh-CN" altLang="en-US" sz="2000" b="1" dirty="0">
                <a:latin typeface="仿宋" pitchFamily="49" charset="-122"/>
                <a:ea typeface="仿宋" pitchFamily="49" charset="-122"/>
              </a:rPr>
              <a:t>个及以上。</a:t>
            </a:r>
            <a:endParaRPr lang="en-US" altLang="zh-CN" sz="2000" b="1" dirty="0">
              <a:latin typeface="仿宋" pitchFamily="49" charset="-122"/>
              <a:ea typeface="仿宋" pitchFamily="49" charset="-122"/>
            </a:endParaRPr>
          </a:p>
          <a:p>
            <a:pPr marL="45720" fontAlgn="auto">
              <a:lnSpc>
                <a:spcPts val="2800"/>
              </a:lnSpc>
              <a:buClr>
                <a:schemeClr val="accent6">
                  <a:lumMod val="75000"/>
                </a:schemeClr>
              </a:buClr>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②</a:t>
            </a:r>
            <a:r>
              <a:rPr lang="zh-CN" altLang="en-US" sz="2000" b="1" dirty="0" smtClean="0">
                <a:latin typeface="仿宋" pitchFamily="49" charset="-122"/>
                <a:ea typeface="仿宋" pitchFamily="49" charset="-122"/>
              </a:rPr>
              <a:t>在线询价采用最低价成交方式。报价相同的，报价时间较早者为成交供应商。</a:t>
            </a:r>
            <a:r>
              <a:rPr lang="en-US" altLang="zh-CN" sz="2000" b="1" dirty="0" smtClean="0">
                <a:latin typeface="仿宋" pitchFamily="49" charset="-122"/>
                <a:ea typeface="仿宋" pitchFamily="49" charset="-122"/>
              </a:rPr>
              <a:t>   </a:t>
            </a:r>
          </a:p>
          <a:p>
            <a:pPr marL="45720" fontAlgn="auto">
              <a:lnSpc>
                <a:spcPts val="2800"/>
              </a:lnSpc>
              <a:buClr>
                <a:schemeClr val="accent6">
                  <a:lumMod val="75000"/>
                </a:schemeClr>
              </a:buClr>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   ③</a:t>
            </a:r>
            <a:r>
              <a:rPr lang="zh-CN" altLang="en-US" sz="2000" b="1" dirty="0" smtClean="0">
                <a:latin typeface="仿宋" pitchFamily="49" charset="-122"/>
                <a:ea typeface="仿宋" pitchFamily="49" charset="-122"/>
              </a:rPr>
              <a:t>在线询价响应供应商原则上不少于</a:t>
            </a:r>
            <a:r>
              <a:rPr lang="en-US" altLang="zh-CN" sz="2000" b="1" dirty="0" smtClean="0">
                <a:latin typeface="仿宋" pitchFamily="49" charset="-122"/>
                <a:ea typeface="仿宋" pitchFamily="49" charset="-122"/>
              </a:rPr>
              <a:t>3</a:t>
            </a:r>
            <a:r>
              <a:rPr lang="zh-CN" altLang="en-US" sz="2000" b="1" dirty="0" smtClean="0">
                <a:latin typeface="仿宋" pitchFamily="49" charset="-122"/>
                <a:ea typeface="仿宋" pitchFamily="49" charset="-122"/>
              </a:rPr>
              <a:t>家。响应供应商不足</a:t>
            </a:r>
            <a:r>
              <a:rPr lang="en-US" altLang="zh-CN" sz="2000" b="1" dirty="0" smtClean="0">
                <a:latin typeface="仿宋" pitchFamily="49" charset="-122"/>
                <a:ea typeface="仿宋" pitchFamily="49" charset="-122"/>
              </a:rPr>
              <a:t>3</a:t>
            </a:r>
            <a:r>
              <a:rPr lang="zh-CN" altLang="en-US" sz="2000" b="1" dirty="0" smtClean="0">
                <a:latin typeface="仿宋" pitchFamily="49" charset="-122"/>
                <a:ea typeface="仿宋" pitchFamily="49" charset="-122"/>
              </a:rPr>
              <a:t>家的，采购人可直接放弃询价结果或转而转其他采购方式，也可将在线询价截止时间顺延</a:t>
            </a:r>
            <a:r>
              <a:rPr lang="en-US" altLang="zh-CN" sz="2000" b="1" dirty="0" smtClean="0">
                <a:latin typeface="仿宋" pitchFamily="49" charset="-122"/>
                <a:ea typeface="仿宋" pitchFamily="49" charset="-122"/>
              </a:rPr>
              <a:t>3</a:t>
            </a:r>
            <a:r>
              <a:rPr lang="zh-CN" altLang="en-US" sz="2000" b="1" dirty="0" smtClean="0">
                <a:latin typeface="仿宋" pitchFamily="49" charset="-122"/>
                <a:ea typeface="仿宋" pitchFamily="49" charset="-122"/>
              </a:rPr>
              <a:t>个工作日。</a:t>
            </a:r>
            <a:r>
              <a:rPr lang="en-US" altLang="zh-CN" sz="2000" b="1" dirty="0" smtClean="0">
                <a:latin typeface="仿宋" pitchFamily="49" charset="-122"/>
                <a:ea typeface="仿宋" pitchFamily="49" charset="-122"/>
              </a:rPr>
              <a:t>    </a:t>
            </a:r>
          </a:p>
          <a:p>
            <a:pPr marL="45720" fontAlgn="auto">
              <a:lnSpc>
                <a:spcPts val="2800"/>
              </a:lnSpc>
              <a:buClr>
                <a:schemeClr val="accent6">
                  <a:lumMod val="75000"/>
                </a:schemeClr>
              </a:buClr>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   ④</a:t>
            </a:r>
            <a:r>
              <a:rPr lang="zh-CN" altLang="en-US" sz="2000" b="1" dirty="0" smtClean="0">
                <a:latin typeface="仿宋" pitchFamily="49" charset="-122"/>
                <a:ea typeface="仿宋" pitchFamily="49" charset="-122"/>
              </a:rPr>
              <a:t>在线询价公告发起之日起至供应商报价截止之日，应不少于</a:t>
            </a:r>
            <a:r>
              <a:rPr lang="en-US" altLang="zh-CN" sz="2000" b="1" dirty="0" smtClean="0">
                <a:latin typeface="仿宋" pitchFamily="49" charset="-122"/>
                <a:ea typeface="仿宋" pitchFamily="49" charset="-122"/>
              </a:rPr>
              <a:t>3</a:t>
            </a:r>
            <a:r>
              <a:rPr lang="zh-CN" altLang="en-US" sz="2000" b="1" dirty="0" smtClean="0">
                <a:latin typeface="仿宋" pitchFamily="49" charset="-122"/>
                <a:ea typeface="仿宋" pitchFamily="49" charset="-122"/>
              </a:rPr>
              <a:t>个工作日。经同级财政部门批准的紧急采购，上述期限可以缩短至</a:t>
            </a:r>
            <a:r>
              <a:rPr lang="en-US" altLang="zh-CN" sz="2000" b="1" dirty="0" smtClean="0">
                <a:latin typeface="仿宋" pitchFamily="49" charset="-122"/>
                <a:ea typeface="仿宋" pitchFamily="49" charset="-122"/>
              </a:rPr>
              <a:t>24</a:t>
            </a:r>
            <a:r>
              <a:rPr lang="zh-CN" altLang="en-US" sz="2000" b="1" dirty="0" smtClean="0">
                <a:latin typeface="仿宋" pitchFamily="49" charset="-122"/>
                <a:ea typeface="仿宋" pitchFamily="49" charset="-122"/>
              </a:rPr>
              <a:t>小时。</a:t>
            </a:r>
            <a:endParaRPr lang="en-US" altLang="zh-CN" sz="2000" b="1" dirty="0" smtClean="0">
              <a:latin typeface="仿宋" pitchFamily="49" charset="-122"/>
              <a:ea typeface="仿宋" pitchFamily="49" charset="-122"/>
            </a:endParaRPr>
          </a:p>
          <a:p>
            <a:pPr marL="45720" fontAlgn="auto">
              <a:lnSpc>
                <a:spcPts val="2800"/>
              </a:lnSpc>
              <a:buClr>
                <a:schemeClr val="accent6">
                  <a:lumMod val="75000"/>
                </a:schemeClr>
              </a:buClr>
              <a:defRPr/>
            </a:pPr>
            <a:r>
              <a:rPr lang="en-US" altLang="zh-CN" sz="2000" b="1" dirty="0">
                <a:latin typeface="仿宋" pitchFamily="49" charset="-122"/>
                <a:ea typeface="仿宋" pitchFamily="49" charset="-122"/>
              </a:rPr>
              <a:t> </a:t>
            </a:r>
            <a:r>
              <a:rPr lang="en-US" altLang="zh-CN" sz="2000" b="1" dirty="0" smtClean="0">
                <a:latin typeface="仿宋" pitchFamily="49" charset="-122"/>
                <a:ea typeface="仿宋" pitchFamily="49" charset="-122"/>
              </a:rPr>
              <a:t>   ⑤</a:t>
            </a:r>
            <a:r>
              <a:rPr lang="zh-CN" altLang="en-US" sz="2000" b="1" dirty="0" smtClean="0">
                <a:latin typeface="仿宋" panose="02010609060101010101" pitchFamily="49" charset="-122"/>
                <a:ea typeface="仿宋" panose="02010609060101010101" pitchFamily="49" charset="-122"/>
              </a:rPr>
              <a:t>供应商响应报价期间，采购人不得随意改变询价单的技术和服务要求。</a:t>
            </a:r>
            <a:endParaRPr lang="en-US" altLang="zh-CN" sz="2000" b="1" dirty="0" smtClean="0">
              <a:latin typeface="仿宋" panose="02010609060101010101" pitchFamily="49" charset="-122"/>
              <a:ea typeface="仿宋" panose="02010609060101010101" pitchFamily="49" charset="-122"/>
            </a:endParaRPr>
          </a:p>
          <a:p>
            <a:pPr marL="45720" fontAlgn="auto">
              <a:lnSpc>
                <a:spcPts val="2800"/>
              </a:lnSpc>
              <a:buClr>
                <a:schemeClr val="accent6">
                  <a:lumMod val="75000"/>
                </a:schemeClr>
              </a:buClr>
              <a:defRPr/>
            </a:pPr>
            <a:r>
              <a:rPr lang="en-US" altLang="zh-CN" sz="2000" b="1" dirty="0">
                <a:latin typeface="仿宋" pitchFamily="49" charset="-122"/>
                <a:ea typeface="仿宋" pitchFamily="49" charset="-122"/>
              </a:rPr>
              <a:t>    ⑥</a:t>
            </a:r>
            <a:r>
              <a:rPr lang="zh-CN" altLang="en-US" sz="2000" b="1" dirty="0">
                <a:latin typeface="仿宋" pitchFamily="49" charset="-122"/>
                <a:ea typeface="仿宋" pitchFamily="49" charset="-122"/>
              </a:rPr>
              <a:t>采购人或供应商不得随意撤销成交结果或采购合同。有正当理由确需撤销成交结果或采购合同的，应经双方协商一致，并将撤销理由提交同级集采机构和财政部门备案</a:t>
            </a:r>
            <a:r>
              <a:rPr lang="zh-CN" altLang="en-US" sz="2000" b="1" dirty="0" smtClean="0">
                <a:latin typeface="仿宋" pitchFamily="49" charset="-122"/>
                <a:ea typeface="仿宋" pitchFamily="49" charset="-122"/>
              </a:rPr>
              <a:t>。</a:t>
            </a:r>
            <a:endParaRPr lang="en-US" altLang="zh-CN" sz="2000" b="1" dirty="0" smtClean="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525491"/>
            <a:ext cx="7632848" cy="5968301"/>
          </a:xfrm>
          <a:prstGeom prst="rect">
            <a:avLst/>
          </a:prstGeom>
        </p:spPr>
        <p:txBody>
          <a:bodyPr wrap="square">
            <a:spAutoFit/>
          </a:bodyPr>
          <a:lstStyle/>
          <a:p>
            <a:pPr>
              <a:spcBef>
                <a:spcPts val="0"/>
              </a:spcBef>
              <a:buClr>
                <a:schemeClr val="hlink"/>
              </a:buClr>
              <a:buSzPct val="95000"/>
            </a:pPr>
            <a:r>
              <a:rPr lang="zh-CN" altLang="en-US" sz="2400" b="1" dirty="0" smtClean="0">
                <a:solidFill>
                  <a:srgbClr val="000000"/>
                </a:solidFill>
                <a:latin typeface="仿宋" pitchFamily="49" charset="-122"/>
                <a:ea typeface="仿宋" pitchFamily="49" charset="-122"/>
              </a:rPr>
              <a:t>反向竞价采购</a:t>
            </a:r>
            <a:endParaRPr lang="en-US" altLang="zh-CN" sz="2400" b="1" dirty="0" smtClean="0">
              <a:solidFill>
                <a:srgbClr val="000000"/>
              </a:solidFill>
              <a:latin typeface="仿宋" pitchFamily="49" charset="-122"/>
              <a:ea typeface="仿宋" pitchFamily="49" charset="-122"/>
            </a:endParaRPr>
          </a:p>
          <a:p>
            <a:pPr>
              <a:spcBef>
                <a:spcPts val="0"/>
              </a:spcBef>
              <a:buClr>
                <a:schemeClr val="hlink"/>
              </a:buClr>
              <a:buSzPct val="95000"/>
            </a:pPr>
            <a:endParaRPr lang="en-US" altLang="zh-CN" sz="2400" b="1" dirty="0" smtClean="0">
              <a:solidFill>
                <a:srgbClr val="000000"/>
              </a:solidFill>
              <a:latin typeface="仿宋" pitchFamily="49" charset="-122"/>
              <a:ea typeface="仿宋" pitchFamily="49" charset="-122"/>
            </a:endParaRPr>
          </a:p>
          <a:p>
            <a:pPr>
              <a:spcBef>
                <a:spcPts val="0"/>
              </a:spcBef>
              <a:buClr>
                <a:schemeClr val="hlink"/>
              </a:buClr>
              <a:buSzPct val="95000"/>
            </a:pPr>
            <a:r>
              <a:rPr lang="en-US" altLang="zh-CN" sz="2400" b="1" dirty="0">
                <a:solidFill>
                  <a:srgbClr val="000000"/>
                </a:solidFill>
                <a:latin typeface="仿宋" pitchFamily="49" charset="-122"/>
                <a:ea typeface="仿宋" pitchFamily="49" charset="-122"/>
              </a:rPr>
              <a:t> </a:t>
            </a:r>
            <a:r>
              <a:rPr lang="en-US" altLang="zh-CN" sz="2400" b="1" dirty="0" smtClean="0">
                <a:solidFill>
                  <a:srgbClr val="000000"/>
                </a:solidFill>
                <a:latin typeface="仿宋" pitchFamily="49" charset="-122"/>
                <a:ea typeface="仿宋" pitchFamily="49" charset="-122"/>
              </a:rPr>
              <a:t>   </a:t>
            </a:r>
            <a:r>
              <a:rPr lang="zh-CN" altLang="en-US" sz="2400" b="1" dirty="0" smtClean="0">
                <a:solidFill>
                  <a:srgbClr val="000000"/>
                </a:solidFill>
                <a:latin typeface="仿宋" pitchFamily="49" charset="-122"/>
                <a:ea typeface="仿宋" pitchFamily="49" charset="-122"/>
              </a:rPr>
              <a:t>只有特定品牌、型号满足采购需求的，可采用反向竞价采购方式。</a:t>
            </a:r>
            <a:endParaRPr lang="en-US" altLang="zh-CN" sz="2400" b="1" dirty="0">
              <a:solidFill>
                <a:srgbClr val="000000"/>
              </a:solidFill>
              <a:latin typeface="仿宋" pitchFamily="49" charset="-122"/>
              <a:ea typeface="仿宋" pitchFamily="49" charset="-122"/>
            </a:endParaRPr>
          </a:p>
          <a:p>
            <a:pPr>
              <a:lnSpc>
                <a:spcPts val="4500"/>
              </a:lnSpc>
              <a:defRPr/>
            </a:pPr>
            <a:r>
              <a:rPr lang="zh-CN" altLang="en-US" sz="2400" b="1" dirty="0" smtClean="0">
                <a:latin typeface="仿宋" pitchFamily="49" charset="-122"/>
                <a:ea typeface="仿宋" pitchFamily="49" charset="-122"/>
              </a:rPr>
              <a:t>    以下情况的</a:t>
            </a:r>
            <a:r>
              <a:rPr lang="zh-CN" altLang="en-US" sz="2400" b="1" dirty="0">
                <a:latin typeface="仿宋" pitchFamily="49" charset="-122"/>
                <a:ea typeface="仿宋" pitchFamily="49" charset="-122"/>
              </a:rPr>
              <a:t>采购项目</a:t>
            </a:r>
            <a:r>
              <a:rPr lang="zh-CN" altLang="en-US" sz="2400" b="1" dirty="0" smtClean="0">
                <a:latin typeface="仿宋" pitchFamily="49" charset="-122"/>
                <a:ea typeface="仿宋" pitchFamily="49" charset="-122"/>
              </a:rPr>
              <a:t>，</a:t>
            </a:r>
            <a:r>
              <a:rPr lang="zh-CN" altLang="en-US" sz="2400" b="1" dirty="0">
                <a:latin typeface="仿宋" pitchFamily="49" charset="-122"/>
                <a:ea typeface="仿宋" pitchFamily="49" charset="-122"/>
              </a:rPr>
              <a:t>可以</a:t>
            </a:r>
            <a:r>
              <a:rPr lang="zh-CN" altLang="en-US" sz="2400" b="1" dirty="0" smtClean="0">
                <a:latin typeface="仿宋" pitchFamily="49" charset="-122"/>
                <a:ea typeface="仿宋" pitchFamily="49" charset="-122"/>
              </a:rPr>
              <a:t>通过</a:t>
            </a:r>
            <a:r>
              <a:rPr lang="zh-CN" altLang="en-US" sz="2400" b="1" dirty="0">
                <a:latin typeface="仿宋" pitchFamily="49" charset="-122"/>
                <a:ea typeface="仿宋" pitchFamily="49" charset="-122"/>
              </a:rPr>
              <a:t>“政采云”</a:t>
            </a:r>
            <a:r>
              <a:rPr lang="zh-CN" altLang="en-US" sz="2400" b="1" dirty="0" smtClean="0">
                <a:latin typeface="仿宋" pitchFamily="49" charset="-122"/>
                <a:ea typeface="仿宋" pitchFamily="49" charset="-122"/>
              </a:rPr>
              <a:t>平台</a:t>
            </a:r>
            <a:r>
              <a:rPr lang="zh-CN" altLang="en-US" sz="2400" b="1" dirty="0">
                <a:solidFill>
                  <a:srgbClr val="000000"/>
                </a:solidFill>
                <a:latin typeface="仿宋" pitchFamily="49" charset="-122"/>
                <a:ea typeface="仿宋" pitchFamily="49" charset="-122"/>
              </a:rPr>
              <a:t>反向竞价</a:t>
            </a:r>
            <a:r>
              <a:rPr lang="zh-CN" altLang="en-US" sz="2400" b="1" dirty="0" smtClean="0">
                <a:latin typeface="仿宋" pitchFamily="49" charset="-122"/>
                <a:ea typeface="仿宋" pitchFamily="49" charset="-122"/>
              </a:rPr>
              <a:t>系统</a:t>
            </a:r>
            <a:r>
              <a:rPr lang="zh-CN" altLang="en-US" sz="2400" b="1" dirty="0">
                <a:latin typeface="仿宋" pitchFamily="49" charset="-122"/>
                <a:ea typeface="仿宋" pitchFamily="49" charset="-122"/>
              </a:rPr>
              <a:t>组织采购：</a:t>
            </a:r>
            <a:endParaRPr lang="en-US" altLang="zh-CN" sz="2400" b="1" dirty="0">
              <a:latin typeface="仿宋" pitchFamily="49" charset="-122"/>
              <a:ea typeface="仿宋" pitchFamily="49" charset="-122"/>
            </a:endParaRPr>
          </a:p>
          <a:p>
            <a:pPr>
              <a:lnSpc>
                <a:spcPts val="4500"/>
              </a:lnSpc>
              <a:defRPr/>
            </a:pPr>
            <a:r>
              <a:rPr lang="en-US" altLang="zh-CN" sz="2400" b="1" dirty="0">
                <a:latin typeface="仿宋" pitchFamily="49" charset="-122"/>
                <a:ea typeface="仿宋" pitchFamily="49" charset="-122"/>
              </a:rPr>
              <a:t>    ①</a:t>
            </a:r>
            <a:r>
              <a:rPr lang="zh-CN" altLang="en-US" sz="2400" b="1" dirty="0">
                <a:latin typeface="仿宋" pitchFamily="49" charset="-122"/>
                <a:ea typeface="仿宋" pitchFamily="49" charset="-122"/>
              </a:rPr>
              <a:t>预算金额达到分散采购限额标准但在公开招标数额标准之下的政府集中采购项目；</a:t>
            </a:r>
            <a:endParaRPr lang="en-US" altLang="zh-CN" sz="2400" b="1" dirty="0">
              <a:latin typeface="仿宋" pitchFamily="49" charset="-122"/>
              <a:ea typeface="仿宋" pitchFamily="49" charset="-122"/>
            </a:endParaRPr>
          </a:p>
          <a:p>
            <a:pPr>
              <a:lnSpc>
                <a:spcPts val="4500"/>
              </a:lnSpc>
              <a:defRPr/>
            </a:pPr>
            <a:r>
              <a:rPr lang="en-US" altLang="zh-CN" sz="2400" b="1" dirty="0">
                <a:latin typeface="仿宋" pitchFamily="49" charset="-122"/>
                <a:ea typeface="仿宋" pitchFamily="49" charset="-122"/>
              </a:rPr>
              <a:t>    ②</a:t>
            </a:r>
            <a:r>
              <a:rPr lang="zh-CN" altLang="en-US" sz="2400" b="1" dirty="0">
                <a:latin typeface="仿宋" pitchFamily="49" charset="-122"/>
                <a:ea typeface="仿宋" pitchFamily="49" charset="-122"/>
              </a:rPr>
              <a:t>预算金额在分散采购限额标准以上、公开招标数额标准以下、规格标准较为统一、现货源充足且价格变化幅度小的货物类分散采购项目</a:t>
            </a:r>
            <a:r>
              <a:rPr lang="zh-CN" altLang="en-US" sz="2400" b="1" dirty="0" smtClean="0">
                <a:latin typeface="仿宋" pitchFamily="49" charset="-122"/>
                <a:ea typeface="仿宋" pitchFamily="49" charset="-122"/>
              </a:rPr>
              <a:t>。</a:t>
            </a:r>
            <a:endParaRPr lang="en-US" altLang="zh-CN" sz="2400" b="1" dirty="0" smtClean="0">
              <a:solidFill>
                <a:srgbClr val="000000"/>
              </a:solidFill>
              <a:latin typeface="仿宋" pitchFamily="49" charset="-122"/>
              <a:ea typeface="仿宋" pitchFamily="49" charset="-122"/>
            </a:endParaRPr>
          </a:p>
          <a:p>
            <a:pPr marL="45720" fontAlgn="auto">
              <a:lnSpc>
                <a:spcPts val="2800"/>
              </a:lnSpc>
              <a:buClr>
                <a:schemeClr val="accent6">
                  <a:lumMod val="75000"/>
                </a:schemeClr>
              </a:buClr>
              <a:defRPr/>
            </a:pPr>
            <a:endParaRPr lang="en-US" altLang="zh-CN" sz="2400" b="1" u="sng" dirty="0" smtClean="0">
              <a:solidFill>
                <a:srgbClr val="FF0000"/>
              </a:solidFill>
              <a:latin typeface="仿宋" pitchFamily="49" charset="-122"/>
              <a:ea typeface="仿宋" pitchFamily="49" charset="-122"/>
            </a:endParaRPr>
          </a:p>
        </p:txBody>
      </p:sp>
    </p:spTree>
    <p:extLst>
      <p:ext uri="{BB962C8B-B14F-4D97-AF65-F5344CB8AC3E}">
        <p14:creationId xmlns:p14="http://schemas.microsoft.com/office/powerpoint/2010/main" val="193773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5" name="Rectangle 5"/>
          <p:cNvSpPr>
            <a:spLocks noGrp="1" noChangeArrowheads="1"/>
          </p:cNvSpPr>
          <p:nvPr>
            <p:ph type="body" idx="4294967295"/>
          </p:nvPr>
        </p:nvSpPr>
        <p:spPr>
          <a:xfrm>
            <a:off x="611560" y="620688"/>
            <a:ext cx="7992888" cy="5688632"/>
          </a:xfrm>
        </p:spPr>
        <p:txBody>
          <a:bodyPr/>
          <a:lstStyle/>
          <a:p>
            <a:pPr marL="0" indent="0" eaLnBrk="1" hangingPunct="1">
              <a:spcBef>
                <a:spcPts val="0"/>
              </a:spcBef>
              <a:spcAft>
                <a:spcPts val="0"/>
              </a:spcAft>
              <a:buClr>
                <a:schemeClr val="tx1"/>
              </a:buClr>
              <a:buFontTx/>
              <a:buNone/>
            </a:pPr>
            <a:r>
              <a:rPr lang="zh-CN" altLang="en-US" sz="4400" b="1" dirty="0" smtClean="0">
                <a:solidFill>
                  <a:srgbClr val="000000"/>
                </a:solidFill>
                <a:latin typeface="仿宋" pitchFamily="49" charset="-122"/>
                <a:ea typeface="仿宋" pitchFamily="49" charset="-122"/>
              </a:rPr>
              <a:t>    </a:t>
            </a:r>
            <a:r>
              <a:rPr lang="zh-CN" altLang="en-US" sz="3200" b="1" dirty="0" smtClean="0">
                <a:solidFill>
                  <a:srgbClr val="000000"/>
                </a:solidFill>
                <a:latin typeface="仿宋" pitchFamily="49" charset="-122"/>
                <a:ea typeface="仿宋" pitchFamily="49" charset="-122"/>
              </a:rPr>
              <a:t>一、政府采购基本概念</a:t>
            </a:r>
            <a:endParaRPr lang="en-US" altLang="zh-CN" sz="3200" b="1" dirty="0" smtClean="0">
              <a:solidFill>
                <a:srgbClr val="000000"/>
              </a:solidFill>
              <a:latin typeface="仿宋" pitchFamily="49" charset="-122"/>
              <a:ea typeface="仿宋" pitchFamily="49" charset="-122"/>
            </a:endParaRPr>
          </a:p>
          <a:p>
            <a:pPr marL="0" indent="0" eaLnBrk="1" hangingPunct="1">
              <a:spcBef>
                <a:spcPts val="0"/>
              </a:spcBef>
              <a:spcAft>
                <a:spcPts val="0"/>
              </a:spcAft>
              <a:buClr>
                <a:schemeClr val="tx1"/>
              </a:buClr>
              <a:buFontTx/>
              <a:buNone/>
            </a:pPr>
            <a:endParaRPr lang="en-US" altLang="zh-CN" sz="2800" b="1" dirty="0" smtClean="0">
              <a:solidFill>
                <a:srgbClr val="000000"/>
              </a:solidFill>
              <a:latin typeface="仿宋" pitchFamily="49" charset="-122"/>
              <a:ea typeface="仿宋" pitchFamily="49" charset="-122"/>
            </a:endParaRPr>
          </a:p>
          <a:p>
            <a:pPr marL="0" indent="0" eaLnBrk="1" hangingPunct="1">
              <a:spcBef>
                <a:spcPts val="0"/>
              </a:spcBef>
              <a:spcAft>
                <a:spcPts val="0"/>
              </a:spcAft>
              <a:buClr>
                <a:schemeClr val="tx1"/>
              </a:buClr>
              <a:buFontTx/>
              <a:buNone/>
            </a:pPr>
            <a:r>
              <a:rPr lang="zh-CN" altLang="en-US" sz="2800" b="1" dirty="0" smtClean="0">
                <a:solidFill>
                  <a:srgbClr val="000000"/>
                </a:solidFill>
                <a:latin typeface="仿宋" pitchFamily="49" charset="-122"/>
                <a:ea typeface="仿宋" pitchFamily="49" charset="-122"/>
              </a:rPr>
              <a:t>（一）什么是政府采购</a:t>
            </a:r>
          </a:p>
          <a:p>
            <a:pPr marL="0" indent="0" eaLnBrk="1" hangingPunct="1">
              <a:spcBef>
                <a:spcPts val="0"/>
              </a:spcBef>
              <a:spcAft>
                <a:spcPts val="0"/>
              </a:spcAft>
              <a:buClr>
                <a:schemeClr val="tx1"/>
              </a:buClr>
              <a:buFontTx/>
              <a:buNone/>
            </a:pPr>
            <a:r>
              <a:rPr lang="zh-CN" altLang="en-US" sz="2800" b="1" dirty="0">
                <a:solidFill>
                  <a:srgbClr val="000000"/>
                </a:solidFill>
                <a:latin typeface="仿宋" pitchFamily="49" charset="-122"/>
                <a:ea typeface="仿宋" pitchFamily="49" charset="-122"/>
              </a:rPr>
              <a:t> </a:t>
            </a:r>
            <a:r>
              <a:rPr lang="zh-CN" altLang="en-US" sz="2800" b="1" dirty="0" smtClean="0">
                <a:solidFill>
                  <a:srgbClr val="000000"/>
                </a:solidFill>
                <a:latin typeface="仿宋" pitchFamily="49" charset="-122"/>
                <a:ea typeface="仿宋" pitchFamily="49" charset="-122"/>
              </a:rPr>
              <a:t>   政府采购，是指各级国家机关、事业单位和团体组织，使用财政性资金采购依法制定的集中采购目录以内的或者采购限额标准以上的货物、工程和服务的行为。</a:t>
            </a:r>
            <a:endParaRPr lang="en-US" altLang="zh-CN" sz="2800" b="1" dirty="0" smtClean="0">
              <a:solidFill>
                <a:srgbClr val="000000"/>
              </a:solidFill>
              <a:latin typeface="仿宋" pitchFamily="49" charset="-122"/>
              <a:ea typeface="仿宋" pitchFamily="49" charset="-122"/>
            </a:endParaRPr>
          </a:p>
          <a:p>
            <a:pPr marL="0" indent="0" eaLnBrk="1" hangingPunct="1">
              <a:spcBef>
                <a:spcPts val="0"/>
              </a:spcBef>
              <a:spcAft>
                <a:spcPts val="0"/>
              </a:spcAft>
              <a:buClr>
                <a:schemeClr val="tx1"/>
              </a:buClr>
              <a:buFontTx/>
              <a:buNone/>
            </a:pPr>
            <a:endParaRPr lang="en-US" altLang="zh-CN" sz="2800" b="1" dirty="0" smtClean="0">
              <a:solidFill>
                <a:srgbClr val="000000"/>
              </a:solidFill>
              <a:latin typeface="仿宋" pitchFamily="49" charset="-122"/>
              <a:ea typeface="仿宋" pitchFamily="49" charset="-122"/>
            </a:endParaRPr>
          </a:p>
          <a:p>
            <a:pPr marL="0" indent="0" eaLnBrk="1" hangingPunct="1">
              <a:spcBef>
                <a:spcPts val="0"/>
              </a:spcBef>
              <a:spcAft>
                <a:spcPts val="0"/>
              </a:spcAft>
              <a:buClr>
                <a:schemeClr val="tx1"/>
              </a:buClr>
              <a:buFontTx/>
              <a:buNone/>
            </a:pPr>
            <a:r>
              <a:rPr lang="en-US" altLang="zh-CN" sz="3600" b="1" dirty="0">
                <a:solidFill>
                  <a:srgbClr val="000000"/>
                </a:solidFill>
                <a:latin typeface="仿宋" pitchFamily="49" charset="-122"/>
                <a:ea typeface="仿宋" pitchFamily="49" charset="-122"/>
              </a:rPr>
              <a:t> </a:t>
            </a:r>
            <a:r>
              <a:rPr lang="en-US" altLang="zh-CN" sz="3600" b="1" dirty="0" smtClean="0">
                <a:solidFill>
                  <a:srgbClr val="000000"/>
                </a:solidFill>
                <a:latin typeface="仿宋" pitchFamily="49" charset="-122"/>
                <a:ea typeface="仿宋" pitchFamily="49" charset="-122"/>
              </a:rPr>
              <a:t>   </a:t>
            </a:r>
            <a:r>
              <a:rPr lang="zh-CN" altLang="en-US" sz="2400" b="1" dirty="0" smtClean="0">
                <a:solidFill>
                  <a:schemeClr val="tx1"/>
                </a:solidFill>
                <a:latin typeface="仿宋" pitchFamily="49" charset="-122"/>
                <a:ea typeface="仿宋" pitchFamily="49" charset="-122"/>
              </a:rPr>
              <a:t>财政性资金是指纳入预算管理的资金。以财政性资金作为还款来源的借贷资金，视同财政性资金。</a:t>
            </a:r>
            <a:endParaRPr lang="en-US" altLang="zh-CN" sz="2400" b="1" dirty="0" smtClean="0">
              <a:solidFill>
                <a:schemeClr val="tx1"/>
              </a:solidFill>
              <a:latin typeface="仿宋" pitchFamily="49" charset="-122"/>
              <a:ea typeface="仿宋" pitchFamily="49" charset="-122"/>
            </a:endParaRPr>
          </a:p>
          <a:p>
            <a:pPr marL="0" indent="0" eaLnBrk="1" hangingPunct="1">
              <a:spcBef>
                <a:spcPts val="0"/>
              </a:spcBef>
              <a:spcAft>
                <a:spcPts val="0"/>
              </a:spcAft>
              <a:buClr>
                <a:schemeClr val="tx1"/>
              </a:buClr>
              <a:buFontTx/>
              <a:buNone/>
            </a:pPr>
            <a:r>
              <a:rPr lang="en-US" altLang="zh-CN" sz="2400" b="1" dirty="0">
                <a:solidFill>
                  <a:srgbClr val="FF0000"/>
                </a:solidFill>
                <a:latin typeface="仿宋" pitchFamily="49" charset="-122"/>
                <a:ea typeface="仿宋" pitchFamily="49" charset="-122"/>
              </a:rPr>
              <a:t> </a:t>
            </a:r>
            <a:r>
              <a:rPr lang="en-US" altLang="zh-CN" sz="2400" b="1" dirty="0" smtClean="0">
                <a:solidFill>
                  <a:srgbClr val="FF0000"/>
                </a:solidFill>
                <a:latin typeface="仿宋" pitchFamily="49" charset="-122"/>
                <a:ea typeface="仿宋" pitchFamily="49" charset="-122"/>
              </a:rPr>
              <a:t>                         </a:t>
            </a:r>
            <a:r>
              <a:rPr lang="en-US" altLang="zh-CN" sz="2000" b="1" dirty="0" smtClean="0">
                <a:solidFill>
                  <a:srgbClr val="FF0000"/>
                </a:solidFill>
                <a:latin typeface="仿宋" pitchFamily="49" charset="-122"/>
                <a:ea typeface="仿宋" pitchFamily="49" charset="-122"/>
              </a:rPr>
              <a:t>-《</a:t>
            </a:r>
            <a:r>
              <a:rPr lang="zh-CN" altLang="en-US" sz="2000" b="1" dirty="0" smtClean="0">
                <a:solidFill>
                  <a:srgbClr val="FF0000"/>
                </a:solidFill>
                <a:latin typeface="仿宋" pitchFamily="49" charset="-122"/>
                <a:ea typeface="仿宋" pitchFamily="49" charset="-122"/>
              </a:rPr>
              <a:t>中华人民共和国政府采购法实施条例</a:t>
            </a:r>
            <a:r>
              <a:rPr lang="en-US" altLang="zh-CN" sz="2000" b="1" dirty="0" smtClean="0">
                <a:solidFill>
                  <a:srgbClr val="FF0000"/>
                </a:solidFill>
                <a:latin typeface="仿宋" pitchFamily="49" charset="-122"/>
                <a:ea typeface="仿宋" pitchFamily="49" charset="-122"/>
              </a:rPr>
              <a:t>》</a:t>
            </a:r>
            <a:r>
              <a:rPr lang="zh-CN" altLang="en-US" sz="2000" b="1" dirty="0" smtClean="0">
                <a:solidFill>
                  <a:srgbClr val="FF0000"/>
                </a:solidFill>
                <a:latin typeface="仿宋" pitchFamily="49" charset="-122"/>
                <a:ea typeface="仿宋" pitchFamily="49" charset="-122"/>
              </a:rPr>
              <a:t>（中华人民共和国国务院令第</a:t>
            </a:r>
            <a:r>
              <a:rPr lang="en-US" altLang="zh-CN" sz="2000" b="1" dirty="0" smtClean="0">
                <a:solidFill>
                  <a:srgbClr val="FF0000"/>
                </a:solidFill>
                <a:latin typeface="仿宋" pitchFamily="49" charset="-122"/>
                <a:ea typeface="仿宋" pitchFamily="49" charset="-122"/>
              </a:rPr>
              <a:t>658</a:t>
            </a:r>
            <a:r>
              <a:rPr lang="zh-CN" altLang="en-US" sz="2000" b="1" dirty="0">
                <a:solidFill>
                  <a:srgbClr val="FF0000"/>
                </a:solidFill>
                <a:latin typeface="仿宋" pitchFamily="49" charset="-122"/>
                <a:ea typeface="仿宋" pitchFamily="49" charset="-122"/>
              </a:rPr>
              <a:t>号</a:t>
            </a:r>
            <a:r>
              <a:rPr lang="zh-CN" altLang="en-US" sz="2000" b="1" dirty="0" smtClean="0">
                <a:solidFill>
                  <a:srgbClr val="FF0000"/>
                </a:solidFill>
                <a:latin typeface="仿宋" pitchFamily="49" charset="-122"/>
                <a:ea typeface="仿宋"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5125">
                                            <p:txEl>
                                              <p:pRg st="2" end="2"/>
                                            </p:txEl>
                                          </p:spTgt>
                                        </p:tgtEl>
                                        <p:attrNameLst>
                                          <p:attrName>style.visibility</p:attrName>
                                        </p:attrNameLst>
                                      </p:cBhvr>
                                      <p:to>
                                        <p:strVal val="visible"/>
                                      </p:to>
                                    </p:set>
                                    <p:anim calcmode="lin" valueType="num">
                                      <p:cBhvr>
                                        <p:cTn id="13" dur="500" fill="hold"/>
                                        <p:tgtEl>
                                          <p:spTgt spid="5125">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512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5125">
                                            <p:txEl>
                                              <p:pRg st="3" end="3"/>
                                            </p:txEl>
                                          </p:spTgt>
                                        </p:tgtEl>
                                        <p:attrNameLst>
                                          <p:attrName>style.visibility</p:attrName>
                                        </p:attrNameLst>
                                      </p:cBhvr>
                                      <p:to>
                                        <p:strVal val="visible"/>
                                      </p:to>
                                    </p:set>
                                    <p:anim calcmode="lin" valueType="num">
                                      <p:cBhvr>
                                        <p:cTn id="19" dur="500" fill="hold"/>
                                        <p:tgtEl>
                                          <p:spTgt spid="512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512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5125">
                                            <p:txEl>
                                              <p:pRg st="5" end="5"/>
                                            </p:txEl>
                                          </p:spTgt>
                                        </p:tgtEl>
                                        <p:attrNameLst>
                                          <p:attrName>style.visibility</p:attrName>
                                        </p:attrNameLst>
                                      </p:cBhvr>
                                      <p:to>
                                        <p:strVal val="visible"/>
                                      </p:to>
                                    </p:set>
                                    <p:anim calcmode="lin" valueType="num">
                                      <p:cBhvr>
                                        <p:cTn id="25" dur="500" fill="hold"/>
                                        <p:tgtEl>
                                          <p:spTgt spid="5125">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512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5125">
                                            <p:txEl>
                                              <p:pRg st="6" end="6"/>
                                            </p:txEl>
                                          </p:spTgt>
                                        </p:tgtEl>
                                        <p:attrNameLst>
                                          <p:attrName>style.visibility</p:attrName>
                                        </p:attrNameLst>
                                      </p:cBhvr>
                                      <p:to>
                                        <p:strVal val="visible"/>
                                      </p:to>
                                    </p:set>
                                    <p:anim calcmode="lin" valueType="num">
                                      <p:cBhvr>
                                        <p:cTn id="31" dur="500" fill="hold"/>
                                        <p:tgtEl>
                                          <p:spTgt spid="5125">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5125">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812898"/>
            <a:ext cx="7200800" cy="4597862"/>
          </a:xfrm>
          <a:prstGeom prst="rect">
            <a:avLst/>
          </a:prstGeom>
        </p:spPr>
        <p:txBody>
          <a:bodyPr wrap="square">
            <a:spAutoFit/>
          </a:bodyPr>
          <a:lstStyle/>
          <a:p>
            <a:pPr marL="45720" fontAlgn="auto">
              <a:lnSpc>
                <a:spcPct val="150000"/>
              </a:lnSpc>
              <a:spcBef>
                <a:spcPts val="0"/>
              </a:spcBef>
              <a:buClr>
                <a:schemeClr val="accent6">
                  <a:lumMod val="75000"/>
                </a:schemeClr>
              </a:buClr>
              <a:defRPr/>
            </a:pPr>
            <a:r>
              <a:rPr lang="zh-CN" altLang="en-US" b="1" u="sng" dirty="0">
                <a:solidFill>
                  <a:srgbClr val="FF0000"/>
                </a:solidFill>
                <a:latin typeface="仿宋" pitchFamily="49" charset="-122"/>
                <a:ea typeface="仿宋" pitchFamily="49" charset="-122"/>
              </a:rPr>
              <a:t>注意事项：</a:t>
            </a:r>
            <a:r>
              <a:rPr lang="zh-CN" altLang="en-US" b="1" dirty="0">
                <a:solidFill>
                  <a:srgbClr val="FF0000"/>
                </a:solidFill>
                <a:latin typeface="仿宋" pitchFamily="49" charset="-122"/>
                <a:ea typeface="仿宋" pitchFamily="49" charset="-122"/>
              </a:rPr>
              <a:t>  </a:t>
            </a:r>
            <a:endParaRPr lang="en-US" altLang="zh-CN" b="1" dirty="0">
              <a:solidFill>
                <a:srgbClr val="FF0000"/>
              </a:solidFill>
              <a:latin typeface="仿宋" pitchFamily="49" charset="-122"/>
              <a:ea typeface="仿宋" pitchFamily="49" charset="-122"/>
            </a:endParaRPr>
          </a:p>
          <a:p>
            <a:pPr marL="45720" fontAlgn="auto">
              <a:lnSpc>
                <a:spcPct val="150000"/>
              </a:lnSpc>
              <a:spcBef>
                <a:spcPts val="0"/>
              </a:spcBef>
              <a:buClr>
                <a:schemeClr val="accent6">
                  <a:lumMod val="75000"/>
                </a:schemeClr>
              </a:buClr>
              <a:defRPr/>
            </a:pPr>
            <a:r>
              <a:rPr lang="en-US" altLang="zh-CN" b="1" dirty="0">
                <a:solidFill>
                  <a:srgbClr val="FF0000"/>
                </a:solidFill>
                <a:latin typeface="仿宋" pitchFamily="49" charset="-122"/>
                <a:ea typeface="仿宋" pitchFamily="49" charset="-122"/>
              </a:rPr>
              <a:t>    </a:t>
            </a:r>
            <a:r>
              <a:rPr lang="en-US" altLang="zh-CN" b="1" dirty="0">
                <a:latin typeface="仿宋" pitchFamily="49" charset="-122"/>
                <a:ea typeface="仿宋" pitchFamily="49" charset="-122"/>
              </a:rPr>
              <a:t>①</a:t>
            </a:r>
            <a:r>
              <a:rPr lang="zh-CN" altLang="en-US" b="1" dirty="0">
                <a:latin typeface="仿宋" pitchFamily="49" charset="-122"/>
                <a:ea typeface="仿宋" pitchFamily="49" charset="-122"/>
              </a:rPr>
              <a:t>反向竞价采用公开竞价方式。最低报价供应商为成交供应商。</a:t>
            </a:r>
            <a:endParaRPr lang="en-US" altLang="zh-CN" b="1" dirty="0">
              <a:latin typeface="仿宋" pitchFamily="49" charset="-122"/>
              <a:ea typeface="仿宋" pitchFamily="49" charset="-122"/>
            </a:endParaRPr>
          </a:p>
          <a:p>
            <a:pPr marL="45720" fontAlgn="auto">
              <a:lnSpc>
                <a:spcPct val="150000"/>
              </a:lnSpc>
              <a:spcBef>
                <a:spcPts val="0"/>
              </a:spcBef>
              <a:buClr>
                <a:schemeClr val="accent6">
                  <a:lumMod val="75000"/>
                </a:schemeClr>
              </a:buClr>
              <a:defRPr/>
            </a:pPr>
            <a:r>
              <a:rPr lang="en-US" altLang="zh-CN" b="1" dirty="0">
                <a:latin typeface="仿宋" pitchFamily="49" charset="-122"/>
                <a:ea typeface="仿宋" pitchFamily="49" charset="-122"/>
              </a:rPr>
              <a:t>    ②</a:t>
            </a:r>
            <a:r>
              <a:rPr lang="zh-CN" altLang="en-US" b="1" dirty="0">
                <a:latin typeface="仿宋" pitchFamily="49" charset="-122"/>
                <a:ea typeface="仿宋" pitchFamily="49" charset="-122"/>
              </a:rPr>
              <a:t>反向竞价公告发起之日起至供应商报价截止之日，应不少于</a:t>
            </a:r>
            <a:r>
              <a:rPr lang="en-US" altLang="zh-CN" b="1" dirty="0">
                <a:latin typeface="仿宋" pitchFamily="49" charset="-122"/>
                <a:ea typeface="仿宋" pitchFamily="49" charset="-122"/>
              </a:rPr>
              <a:t>3</a:t>
            </a:r>
            <a:r>
              <a:rPr lang="zh-CN" altLang="en-US" b="1" dirty="0">
                <a:latin typeface="仿宋" pitchFamily="49" charset="-122"/>
                <a:ea typeface="仿宋" pitchFamily="49" charset="-122"/>
              </a:rPr>
              <a:t>个工作日。经同级财政部门批准的紧急采购，上述期限可以缩短至</a:t>
            </a:r>
            <a:r>
              <a:rPr lang="en-US" altLang="zh-CN" b="1" dirty="0">
                <a:latin typeface="仿宋" pitchFamily="49" charset="-122"/>
                <a:ea typeface="仿宋" pitchFamily="49" charset="-122"/>
              </a:rPr>
              <a:t>24</a:t>
            </a:r>
            <a:r>
              <a:rPr lang="zh-CN" altLang="en-US" b="1" dirty="0">
                <a:latin typeface="仿宋" pitchFamily="49" charset="-122"/>
                <a:ea typeface="仿宋" pitchFamily="49" charset="-122"/>
              </a:rPr>
              <a:t>小时。</a:t>
            </a:r>
            <a:endParaRPr lang="en-US" altLang="zh-CN" b="1" dirty="0">
              <a:latin typeface="仿宋" pitchFamily="49" charset="-122"/>
              <a:ea typeface="仿宋" pitchFamily="49" charset="-122"/>
            </a:endParaRPr>
          </a:p>
          <a:p>
            <a:pPr marL="45720" fontAlgn="auto">
              <a:lnSpc>
                <a:spcPct val="150000"/>
              </a:lnSpc>
              <a:spcBef>
                <a:spcPts val="0"/>
              </a:spcBef>
              <a:buClr>
                <a:schemeClr val="accent6">
                  <a:lumMod val="75000"/>
                </a:schemeClr>
              </a:buClr>
              <a:defRPr/>
            </a:pPr>
            <a:r>
              <a:rPr lang="en-US" altLang="zh-CN" b="1" dirty="0">
                <a:latin typeface="仿宋" pitchFamily="49" charset="-122"/>
                <a:ea typeface="仿宋" pitchFamily="49" charset="-122"/>
              </a:rPr>
              <a:t>    ③</a:t>
            </a:r>
            <a:r>
              <a:rPr lang="zh-CN" altLang="en-US" b="1" dirty="0">
                <a:latin typeface="仿宋" pitchFamily="49" charset="-122"/>
                <a:ea typeface="仿宋" pitchFamily="49" charset="-122"/>
              </a:rPr>
              <a:t>反向竞价供应商不少于</a:t>
            </a:r>
            <a:r>
              <a:rPr lang="en-US" altLang="zh-CN" b="1" dirty="0">
                <a:latin typeface="仿宋" pitchFamily="49" charset="-122"/>
                <a:ea typeface="仿宋" pitchFamily="49" charset="-122"/>
              </a:rPr>
              <a:t>1</a:t>
            </a:r>
            <a:r>
              <a:rPr lang="zh-CN" altLang="en-US" b="1" dirty="0">
                <a:latin typeface="仿宋" pitchFamily="49" charset="-122"/>
                <a:ea typeface="仿宋" pitchFamily="49" charset="-122"/>
              </a:rPr>
              <a:t>家，但反向竞价的商品在网上超市无相同产品的，响应供应商应不少于</a:t>
            </a:r>
            <a:r>
              <a:rPr lang="en-US" altLang="zh-CN" b="1" dirty="0">
                <a:latin typeface="仿宋" pitchFamily="49" charset="-122"/>
                <a:ea typeface="仿宋" pitchFamily="49" charset="-122"/>
              </a:rPr>
              <a:t>2</a:t>
            </a:r>
            <a:r>
              <a:rPr lang="zh-CN" altLang="en-US" b="1" dirty="0">
                <a:latin typeface="仿宋" pitchFamily="49" charset="-122"/>
                <a:ea typeface="仿宋" pitchFamily="49" charset="-122"/>
              </a:rPr>
              <a:t>家。</a:t>
            </a:r>
            <a:r>
              <a:rPr lang="en-US" altLang="zh-CN" b="1" dirty="0">
                <a:latin typeface="仿宋" pitchFamily="49" charset="-122"/>
                <a:ea typeface="仿宋" pitchFamily="49" charset="-122"/>
              </a:rPr>
              <a:t>    </a:t>
            </a:r>
          </a:p>
          <a:p>
            <a:pPr marL="45720" fontAlgn="auto">
              <a:lnSpc>
                <a:spcPct val="150000"/>
              </a:lnSpc>
              <a:spcBef>
                <a:spcPts val="0"/>
              </a:spcBef>
              <a:buClr>
                <a:schemeClr val="accent6">
                  <a:lumMod val="75000"/>
                </a:schemeClr>
              </a:buClr>
              <a:defRPr/>
            </a:pPr>
            <a:r>
              <a:rPr lang="en-US" altLang="zh-CN" b="1" dirty="0">
                <a:latin typeface="仿宋" pitchFamily="49" charset="-122"/>
                <a:ea typeface="仿宋" pitchFamily="49" charset="-122"/>
              </a:rPr>
              <a:t>    ④</a:t>
            </a:r>
            <a:r>
              <a:rPr lang="zh-CN" altLang="en-US" b="1" dirty="0">
                <a:latin typeface="仿宋" panose="02010609060101010101" pitchFamily="49" charset="-122"/>
                <a:ea typeface="仿宋" panose="02010609060101010101" pitchFamily="49" charset="-122"/>
              </a:rPr>
              <a:t>供应商响应报价期间，采购人不得随意改变询价单的技术和服务要求。</a:t>
            </a:r>
            <a:endParaRPr lang="en-US" altLang="zh-CN" b="1" dirty="0">
              <a:solidFill>
                <a:srgbClr val="FF0000"/>
              </a:solidFill>
              <a:latin typeface="仿宋" pitchFamily="49" charset="-122"/>
              <a:ea typeface="仿宋" pitchFamily="49" charset="-122"/>
            </a:endParaRPr>
          </a:p>
          <a:p>
            <a:pPr>
              <a:lnSpc>
                <a:spcPct val="150000"/>
              </a:lnSpc>
              <a:spcBef>
                <a:spcPts val="0"/>
              </a:spcBef>
              <a:buClr>
                <a:schemeClr val="hlink"/>
              </a:buClr>
              <a:buSzPct val="95000"/>
            </a:pPr>
            <a:r>
              <a:rPr lang="en-US" altLang="zh-CN" b="1" dirty="0">
                <a:solidFill>
                  <a:srgbClr val="FF0000"/>
                </a:solidFill>
                <a:latin typeface="仿宋" pitchFamily="49" charset="-122"/>
                <a:ea typeface="仿宋" pitchFamily="49" charset="-122"/>
              </a:rPr>
              <a:t>                   -《</a:t>
            </a:r>
            <a:r>
              <a:rPr lang="zh-CN" altLang="en-US" b="1" dirty="0">
                <a:solidFill>
                  <a:srgbClr val="FF0000"/>
                </a:solidFill>
                <a:latin typeface="仿宋" pitchFamily="49" charset="-122"/>
                <a:ea typeface="仿宋" pitchFamily="49" charset="-122"/>
              </a:rPr>
              <a:t>浙江省政府采购电子卖场采购管理暂行办法</a:t>
            </a:r>
            <a:r>
              <a:rPr lang="en-US" altLang="zh-CN" b="1" dirty="0">
                <a:solidFill>
                  <a:srgbClr val="FF0000"/>
                </a:solidFill>
                <a:latin typeface="仿宋" pitchFamily="49" charset="-122"/>
                <a:ea typeface="仿宋" pitchFamily="49" charset="-122"/>
              </a:rPr>
              <a:t>》</a:t>
            </a:r>
            <a:r>
              <a:rPr lang="zh-CN" altLang="en-US" b="1" dirty="0">
                <a:solidFill>
                  <a:srgbClr val="FF0000"/>
                </a:solidFill>
                <a:latin typeface="仿宋" pitchFamily="49" charset="-122"/>
                <a:ea typeface="仿宋" pitchFamily="49" charset="-122"/>
              </a:rPr>
              <a:t>（浙财采监</a:t>
            </a:r>
            <a:r>
              <a:rPr lang="en-US" altLang="zh-CN" b="1" dirty="0">
                <a:solidFill>
                  <a:srgbClr val="FF0000"/>
                </a:solidFill>
                <a:latin typeface="仿宋" pitchFamily="49" charset="-122"/>
                <a:ea typeface="仿宋" pitchFamily="49" charset="-122"/>
              </a:rPr>
              <a:t>[2017]29</a:t>
            </a:r>
            <a:r>
              <a:rPr lang="zh-CN" altLang="en-US" b="1" dirty="0">
                <a:solidFill>
                  <a:srgbClr val="FF0000"/>
                </a:solidFill>
                <a:latin typeface="仿宋" pitchFamily="49" charset="-122"/>
                <a:ea typeface="仿宋" pitchFamily="49" charset="-122"/>
              </a:rPr>
              <a:t>号）</a:t>
            </a:r>
            <a:endParaRPr lang="en-US" altLang="zh-CN" b="1" dirty="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1642761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96752"/>
            <a:ext cx="7632848" cy="4760278"/>
          </a:xfrm>
          <a:prstGeom prst="rect">
            <a:avLst/>
          </a:prstGeom>
        </p:spPr>
        <p:txBody>
          <a:bodyPr wrap="square">
            <a:spAutoFit/>
          </a:bodyPr>
          <a:lstStyle/>
          <a:p>
            <a:pPr>
              <a:lnSpc>
                <a:spcPts val="2800"/>
              </a:lnSpc>
              <a:spcBef>
                <a:spcPts val="0"/>
              </a:spcBef>
              <a:buClr>
                <a:schemeClr val="hlink"/>
              </a:buClr>
              <a:buSzPct val="95000"/>
            </a:pPr>
            <a:r>
              <a:rPr lang="zh-CN" altLang="en-US" sz="3200" b="1" dirty="0" smtClean="0">
                <a:solidFill>
                  <a:srgbClr val="000000"/>
                </a:solidFill>
                <a:latin typeface="仿宋" pitchFamily="49" charset="-122"/>
                <a:ea typeface="仿宋" pitchFamily="49" charset="-122"/>
              </a:rPr>
              <a:t>四、政府</a:t>
            </a:r>
            <a:r>
              <a:rPr lang="zh-CN" altLang="en-US" sz="3200" b="1" dirty="0">
                <a:solidFill>
                  <a:srgbClr val="000000"/>
                </a:solidFill>
                <a:latin typeface="仿宋" pitchFamily="49" charset="-122"/>
                <a:ea typeface="仿宋" pitchFamily="49" charset="-122"/>
              </a:rPr>
              <a:t>采购进口产品相关文件及政策</a:t>
            </a:r>
            <a:endParaRPr lang="en-US" altLang="zh-CN" sz="3200" b="1" dirty="0">
              <a:solidFill>
                <a:srgbClr val="000000"/>
              </a:solidFill>
              <a:latin typeface="仿宋" pitchFamily="49" charset="-122"/>
              <a:ea typeface="仿宋" pitchFamily="49" charset="-122"/>
            </a:endParaRPr>
          </a:p>
          <a:p>
            <a:pPr>
              <a:lnSpc>
                <a:spcPts val="2800"/>
              </a:lnSpc>
              <a:spcBef>
                <a:spcPts val="0"/>
              </a:spcBef>
              <a:buClr>
                <a:schemeClr val="hlink"/>
              </a:buClr>
              <a:buSzPct val="95000"/>
            </a:pPr>
            <a:endParaRPr lang="en-US" altLang="zh-CN" sz="2400" b="1" dirty="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en-US" altLang="zh-CN" sz="2000" b="1" dirty="0">
                <a:solidFill>
                  <a:srgbClr val="000000"/>
                </a:solidFill>
                <a:latin typeface="仿宋" pitchFamily="49" charset="-122"/>
                <a:ea typeface="仿宋" pitchFamily="49" charset="-122"/>
              </a:rPr>
              <a:t>1.</a:t>
            </a:r>
            <a:r>
              <a:rPr lang="zh-CN" altLang="en-US" sz="2000" b="1" dirty="0">
                <a:solidFill>
                  <a:srgbClr val="000000"/>
                </a:solidFill>
                <a:latin typeface="仿宋" pitchFamily="49" charset="-122"/>
                <a:ea typeface="仿宋" pitchFamily="49" charset="-122"/>
              </a:rPr>
              <a:t>财政部关于印发</a:t>
            </a:r>
            <a:r>
              <a:rPr lang="en-US" altLang="zh-CN" sz="2000" b="1" dirty="0">
                <a:solidFill>
                  <a:srgbClr val="000000"/>
                </a:solidFill>
                <a:latin typeface="仿宋" pitchFamily="49" charset="-122"/>
                <a:ea typeface="仿宋" pitchFamily="49" charset="-122"/>
              </a:rPr>
              <a:t>《</a:t>
            </a:r>
            <a:r>
              <a:rPr lang="zh-CN" altLang="en-US" sz="2000" b="1" dirty="0">
                <a:solidFill>
                  <a:srgbClr val="000000"/>
                </a:solidFill>
                <a:latin typeface="仿宋" pitchFamily="49" charset="-122"/>
                <a:ea typeface="仿宋" pitchFamily="49" charset="-122"/>
              </a:rPr>
              <a:t>政府采购进口产品管理办法</a:t>
            </a:r>
            <a:r>
              <a:rPr lang="en-US" altLang="zh-CN" sz="2000" b="1" dirty="0">
                <a:solidFill>
                  <a:srgbClr val="000000"/>
                </a:solidFill>
                <a:latin typeface="仿宋" pitchFamily="49" charset="-122"/>
                <a:ea typeface="仿宋" pitchFamily="49" charset="-122"/>
              </a:rPr>
              <a:t>》</a:t>
            </a:r>
            <a:r>
              <a:rPr lang="zh-CN" altLang="en-US" sz="2000" b="1" dirty="0">
                <a:solidFill>
                  <a:srgbClr val="000000"/>
                </a:solidFill>
                <a:latin typeface="仿宋" pitchFamily="49" charset="-122"/>
                <a:ea typeface="仿宋" pitchFamily="49" charset="-122"/>
              </a:rPr>
              <a:t>的通知（财库</a:t>
            </a:r>
            <a:r>
              <a:rPr lang="en-US" altLang="zh-CN" sz="2000" b="1" dirty="0">
                <a:solidFill>
                  <a:srgbClr val="000000"/>
                </a:solidFill>
                <a:latin typeface="仿宋" pitchFamily="49" charset="-122"/>
                <a:ea typeface="仿宋" pitchFamily="49" charset="-122"/>
              </a:rPr>
              <a:t>[2007]119</a:t>
            </a:r>
            <a:r>
              <a:rPr lang="zh-CN" altLang="en-US" sz="2000" b="1" dirty="0">
                <a:solidFill>
                  <a:srgbClr val="000000"/>
                </a:solidFill>
                <a:latin typeface="仿宋" pitchFamily="49" charset="-122"/>
                <a:ea typeface="仿宋" pitchFamily="49" charset="-122"/>
              </a:rPr>
              <a:t>号）</a:t>
            </a:r>
            <a:r>
              <a:rPr lang="zh-CN" altLang="en-US" sz="2000" b="1" dirty="0" smtClean="0">
                <a:solidFill>
                  <a:srgbClr val="000000"/>
                </a:solidFill>
                <a:latin typeface="仿宋" pitchFamily="49" charset="-122"/>
                <a:ea typeface="仿宋" pitchFamily="49" charset="-122"/>
              </a:rPr>
              <a:t>；</a:t>
            </a:r>
            <a:endParaRPr lang="en-US" altLang="zh-CN" sz="2000"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endParaRPr lang="en-US" altLang="zh-CN" sz="2000" b="1" dirty="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en-US" altLang="zh-CN" sz="2000" b="1" dirty="0">
                <a:solidFill>
                  <a:srgbClr val="000000"/>
                </a:solidFill>
                <a:latin typeface="仿宋" pitchFamily="49" charset="-122"/>
                <a:ea typeface="仿宋" pitchFamily="49" charset="-122"/>
              </a:rPr>
              <a:t>2.</a:t>
            </a:r>
            <a:r>
              <a:rPr lang="zh-CN" altLang="en-US" sz="2000" b="1" dirty="0">
                <a:solidFill>
                  <a:srgbClr val="000000"/>
                </a:solidFill>
                <a:latin typeface="仿宋" pitchFamily="49" charset="-122"/>
                <a:ea typeface="仿宋" pitchFamily="49" charset="-122"/>
              </a:rPr>
              <a:t>财政部办公厅关于政府采购进口产品管理有关问题的通知（财办库</a:t>
            </a:r>
            <a:r>
              <a:rPr lang="en-US" altLang="zh-CN" sz="2000" b="1" dirty="0">
                <a:solidFill>
                  <a:srgbClr val="000000"/>
                </a:solidFill>
                <a:latin typeface="仿宋" pitchFamily="49" charset="-122"/>
                <a:ea typeface="仿宋" pitchFamily="49" charset="-122"/>
              </a:rPr>
              <a:t>[2008]248</a:t>
            </a:r>
            <a:r>
              <a:rPr lang="zh-CN" altLang="en-US" sz="2000" b="1" dirty="0">
                <a:solidFill>
                  <a:srgbClr val="000000"/>
                </a:solidFill>
                <a:latin typeface="仿宋" pitchFamily="49" charset="-122"/>
                <a:ea typeface="仿宋" pitchFamily="49" charset="-122"/>
              </a:rPr>
              <a:t>号）</a:t>
            </a:r>
            <a:r>
              <a:rPr lang="zh-CN" altLang="en-US" sz="2000" b="1" dirty="0" smtClean="0">
                <a:solidFill>
                  <a:srgbClr val="000000"/>
                </a:solidFill>
                <a:latin typeface="仿宋" pitchFamily="49" charset="-122"/>
                <a:ea typeface="仿宋" pitchFamily="49" charset="-122"/>
              </a:rPr>
              <a:t>；</a:t>
            </a:r>
            <a:endParaRPr lang="en-US" altLang="zh-CN" sz="2000"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endParaRPr lang="en-US" altLang="zh-CN" sz="2000" b="1" dirty="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en-US" altLang="zh-CN" sz="2000" b="1" dirty="0">
                <a:solidFill>
                  <a:srgbClr val="000000"/>
                </a:solidFill>
                <a:latin typeface="仿宋" pitchFamily="49" charset="-122"/>
                <a:ea typeface="仿宋" pitchFamily="49" charset="-122"/>
              </a:rPr>
              <a:t>3.</a:t>
            </a:r>
            <a:r>
              <a:rPr lang="zh-CN" altLang="en-US" sz="2000" b="1" dirty="0">
                <a:solidFill>
                  <a:srgbClr val="000000"/>
                </a:solidFill>
                <a:latin typeface="仿宋" pitchFamily="49" charset="-122"/>
                <a:ea typeface="仿宋" pitchFamily="49" charset="-122"/>
              </a:rPr>
              <a:t>浙江省财政厅 浙江省监察厅关于认真贯彻</a:t>
            </a:r>
            <a:r>
              <a:rPr lang="en-US" altLang="zh-CN" sz="2000" b="1" dirty="0">
                <a:solidFill>
                  <a:srgbClr val="000000"/>
                </a:solidFill>
                <a:latin typeface="仿宋" pitchFamily="49" charset="-122"/>
                <a:ea typeface="仿宋" pitchFamily="49" charset="-122"/>
              </a:rPr>
              <a:t>《</a:t>
            </a:r>
            <a:r>
              <a:rPr lang="zh-CN" altLang="en-US" sz="2000" b="1" dirty="0">
                <a:solidFill>
                  <a:srgbClr val="000000"/>
                </a:solidFill>
                <a:latin typeface="仿宋" pitchFamily="49" charset="-122"/>
                <a:ea typeface="仿宋" pitchFamily="49" charset="-122"/>
              </a:rPr>
              <a:t>政府采购法</a:t>
            </a:r>
            <a:r>
              <a:rPr lang="en-US" altLang="zh-CN" sz="2000" b="1" dirty="0">
                <a:solidFill>
                  <a:srgbClr val="000000"/>
                </a:solidFill>
                <a:latin typeface="仿宋" pitchFamily="49" charset="-122"/>
                <a:ea typeface="仿宋" pitchFamily="49" charset="-122"/>
              </a:rPr>
              <a:t>》</a:t>
            </a:r>
            <a:r>
              <a:rPr lang="zh-CN" altLang="en-US" sz="2000" b="1" dirty="0">
                <a:solidFill>
                  <a:srgbClr val="000000"/>
                </a:solidFill>
                <a:latin typeface="仿宋" pitchFamily="49" charset="-122"/>
                <a:ea typeface="仿宋" pitchFamily="49" charset="-122"/>
              </a:rPr>
              <a:t>依法采购本国货物工程和服务的通知（浙财办字</a:t>
            </a:r>
            <a:r>
              <a:rPr lang="en-US" altLang="zh-CN" sz="2000" b="1" dirty="0">
                <a:solidFill>
                  <a:srgbClr val="000000"/>
                </a:solidFill>
                <a:latin typeface="仿宋" pitchFamily="49" charset="-122"/>
                <a:ea typeface="仿宋" pitchFamily="49" charset="-122"/>
              </a:rPr>
              <a:t>[2004]23</a:t>
            </a:r>
            <a:r>
              <a:rPr lang="zh-CN" altLang="en-US" sz="2000" b="1" dirty="0">
                <a:solidFill>
                  <a:srgbClr val="000000"/>
                </a:solidFill>
                <a:latin typeface="仿宋" pitchFamily="49" charset="-122"/>
                <a:ea typeface="仿宋" pitchFamily="49" charset="-122"/>
              </a:rPr>
              <a:t>号）</a:t>
            </a:r>
            <a:r>
              <a:rPr lang="zh-CN" altLang="en-US" sz="2000" b="1" dirty="0" smtClean="0">
                <a:solidFill>
                  <a:srgbClr val="000000"/>
                </a:solidFill>
                <a:latin typeface="仿宋" pitchFamily="49" charset="-122"/>
                <a:ea typeface="仿宋" pitchFamily="49" charset="-122"/>
              </a:rPr>
              <a:t>；</a:t>
            </a:r>
            <a:endParaRPr lang="en-US" altLang="zh-CN" sz="2000"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endParaRPr lang="en-US" altLang="zh-CN" sz="2000" b="1" dirty="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en-US" altLang="zh-CN" sz="2000" b="1" dirty="0">
                <a:solidFill>
                  <a:srgbClr val="000000"/>
                </a:solidFill>
                <a:latin typeface="仿宋" pitchFamily="49" charset="-122"/>
                <a:ea typeface="仿宋" pitchFamily="49" charset="-122"/>
              </a:rPr>
              <a:t>4.</a:t>
            </a:r>
            <a:r>
              <a:rPr lang="zh-CN" altLang="en-US" sz="2000" b="1" dirty="0">
                <a:solidFill>
                  <a:srgbClr val="000000"/>
                </a:solidFill>
                <a:latin typeface="仿宋" pitchFamily="49" charset="-122"/>
                <a:ea typeface="仿宋" pitchFamily="49" charset="-122"/>
              </a:rPr>
              <a:t>浙江省财政厅关于进一步加强政府采购进口产品管理的通知（浙财采监</a:t>
            </a:r>
            <a:r>
              <a:rPr lang="en-US" altLang="zh-CN" sz="2000" b="1" dirty="0">
                <a:solidFill>
                  <a:srgbClr val="000000"/>
                </a:solidFill>
                <a:latin typeface="仿宋" pitchFamily="49" charset="-122"/>
                <a:ea typeface="仿宋" pitchFamily="49" charset="-122"/>
              </a:rPr>
              <a:t>[2010]51</a:t>
            </a:r>
            <a:r>
              <a:rPr lang="zh-CN" altLang="en-US" sz="2000" b="1" dirty="0">
                <a:solidFill>
                  <a:srgbClr val="000000"/>
                </a:solidFill>
                <a:latin typeface="仿宋" pitchFamily="49" charset="-122"/>
                <a:ea typeface="仿宋" pitchFamily="49" charset="-122"/>
              </a:rPr>
              <a:t>号）；</a:t>
            </a:r>
            <a:endParaRPr lang="en-US" altLang="zh-CN" sz="2000" b="1" dirty="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2101192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764704"/>
            <a:ext cx="7848872" cy="5837495"/>
          </a:xfrm>
          <a:prstGeom prst="rect">
            <a:avLst/>
          </a:prstGeom>
        </p:spPr>
        <p:txBody>
          <a:bodyPr wrap="square">
            <a:spAutoFit/>
          </a:bodyPr>
          <a:lstStyle/>
          <a:p>
            <a:pPr>
              <a:lnSpc>
                <a:spcPts val="2800"/>
              </a:lnSpc>
              <a:spcBef>
                <a:spcPts val="0"/>
              </a:spcBef>
              <a:buClr>
                <a:schemeClr val="hlink"/>
              </a:buClr>
              <a:buSzPct val="95000"/>
            </a:pPr>
            <a:r>
              <a:rPr lang="zh-CN" altLang="en-US" sz="2400" b="1" dirty="0" smtClean="0">
                <a:solidFill>
                  <a:srgbClr val="000000"/>
                </a:solidFill>
                <a:latin typeface="仿宋" pitchFamily="49" charset="-122"/>
                <a:ea typeface="仿宋" pitchFamily="49" charset="-122"/>
              </a:rPr>
              <a:t>进口产品采购需知</a:t>
            </a:r>
            <a:endParaRPr lang="en-US" altLang="zh-CN" sz="2400"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endParaRPr lang="en-US" altLang="zh-CN" sz="2400" b="1" dirty="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zh-CN" altLang="en-US" b="1" dirty="0" smtClean="0">
                <a:solidFill>
                  <a:srgbClr val="000000"/>
                </a:solidFill>
                <a:latin typeface="仿宋" pitchFamily="49" charset="-122"/>
                <a:ea typeface="仿宋" pitchFamily="49" charset="-122"/>
              </a:rPr>
              <a:t>    政府采购中的进口产品是指通过中国海关报关验放进入中国境内且产自</a:t>
            </a:r>
            <a:r>
              <a:rPr lang="zh-CN" altLang="en-US" b="1" u="sng" dirty="0" smtClean="0">
                <a:solidFill>
                  <a:srgbClr val="FF0000"/>
                </a:solidFill>
                <a:latin typeface="仿宋" pitchFamily="49" charset="-122"/>
                <a:ea typeface="仿宋" pitchFamily="49" charset="-122"/>
              </a:rPr>
              <a:t>关境</a:t>
            </a:r>
            <a:r>
              <a:rPr lang="zh-CN" altLang="en-US" b="1" dirty="0" smtClean="0">
                <a:solidFill>
                  <a:srgbClr val="000000"/>
                </a:solidFill>
                <a:latin typeface="仿宋" pitchFamily="49" charset="-122"/>
                <a:ea typeface="仿宋" pitchFamily="49" charset="-122"/>
              </a:rPr>
              <a:t>外的产品。</a:t>
            </a:r>
            <a:endParaRPr lang="en-US" altLang="zh-CN"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en-US" altLang="zh-CN" b="1" dirty="0">
                <a:solidFill>
                  <a:srgbClr val="000000"/>
                </a:solidFill>
                <a:latin typeface="仿宋" pitchFamily="49" charset="-122"/>
                <a:ea typeface="仿宋" pitchFamily="49" charset="-122"/>
              </a:rPr>
              <a:t> </a:t>
            </a:r>
            <a:r>
              <a:rPr lang="en-US" altLang="zh-CN" b="1" dirty="0" smtClean="0">
                <a:solidFill>
                  <a:srgbClr val="000000"/>
                </a:solidFill>
                <a:latin typeface="仿宋" pitchFamily="49" charset="-122"/>
                <a:ea typeface="仿宋" pitchFamily="49" charset="-122"/>
              </a:rPr>
              <a:t>   </a:t>
            </a:r>
            <a:r>
              <a:rPr lang="zh-CN" altLang="en-US" b="1" dirty="0" smtClean="0">
                <a:solidFill>
                  <a:srgbClr val="000000"/>
                </a:solidFill>
                <a:latin typeface="仿宋" pitchFamily="49" charset="-122"/>
                <a:ea typeface="仿宋" pitchFamily="49" charset="-122"/>
              </a:rPr>
              <a:t>根据</a:t>
            </a:r>
            <a:r>
              <a:rPr lang="en-US" altLang="zh-CN" b="1" dirty="0" smtClean="0">
                <a:solidFill>
                  <a:srgbClr val="000000"/>
                </a:solidFill>
                <a:latin typeface="仿宋" pitchFamily="49" charset="-122"/>
                <a:ea typeface="仿宋" pitchFamily="49" charset="-122"/>
              </a:rPr>
              <a:t>《</a:t>
            </a:r>
            <a:r>
              <a:rPr lang="zh-CN" altLang="en-US" b="1" dirty="0" smtClean="0">
                <a:solidFill>
                  <a:srgbClr val="000000"/>
                </a:solidFill>
                <a:latin typeface="仿宋" pitchFamily="49" charset="-122"/>
                <a:ea typeface="仿宋" pitchFamily="49" charset="-122"/>
              </a:rPr>
              <a:t>中华人民共和国海关法</a:t>
            </a:r>
            <a:r>
              <a:rPr lang="en-US" altLang="zh-CN" b="1" dirty="0" smtClean="0">
                <a:solidFill>
                  <a:srgbClr val="000000"/>
                </a:solidFill>
                <a:latin typeface="仿宋" pitchFamily="49" charset="-122"/>
                <a:ea typeface="仿宋" pitchFamily="49" charset="-122"/>
              </a:rPr>
              <a:t>》</a:t>
            </a:r>
            <a:r>
              <a:rPr lang="zh-CN" altLang="en-US" b="1" dirty="0" smtClean="0">
                <a:solidFill>
                  <a:srgbClr val="000000"/>
                </a:solidFill>
                <a:latin typeface="仿宋" pitchFamily="49" charset="-122"/>
                <a:ea typeface="仿宋" pitchFamily="49" charset="-122"/>
              </a:rPr>
              <a:t>的规定，我国现行</a:t>
            </a:r>
            <a:r>
              <a:rPr lang="zh-CN" altLang="en-US" b="1" u="sng" dirty="0" smtClean="0">
                <a:solidFill>
                  <a:srgbClr val="FF0000"/>
                </a:solidFill>
                <a:latin typeface="仿宋" pitchFamily="49" charset="-122"/>
                <a:ea typeface="仿宋" pitchFamily="49" charset="-122"/>
              </a:rPr>
              <a:t>关境</a:t>
            </a:r>
            <a:r>
              <a:rPr lang="zh-CN" altLang="en-US" b="1" dirty="0" smtClean="0">
                <a:solidFill>
                  <a:srgbClr val="000000"/>
                </a:solidFill>
                <a:latin typeface="仿宋" pitchFamily="49" charset="-122"/>
                <a:ea typeface="仿宋" pitchFamily="49" charset="-122"/>
              </a:rPr>
              <a:t>是指适用海关法的中华人民共和国行政管理辖区域，不包括香港、澳门和台湾金马等单独关境地区。</a:t>
            </a:r>
            <a:endParaRPr lang="en-US" altLang="zh-CN"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en-US" altLang="zh-CN" b="1" dirty="0" smtClean="0">
                <a:solidFill>
                  <a:srgbClr val="000000"/>
                </a:solidFill>
                <a:latin typeface="仿宋" pitchFamily="49" charset="-122"/>
                <a:ea typeface="仿宋" pitchFamily="49" charset="-122"/>
              </a:rPr>
              <a:t>    </a:t>
            </a:r>
            <a:r>
              <a:rPr lang="zh-CN" altLang="en-US" b="1" dirty="0" smtClean="0">
                <a:solidFill>
                  <a:srgbClr val="000000"/>
                </a:solidFill>
                <a:latin typeface="仿宋" pitchFamily="49" charset="-122"/>
                <a:ea typeface="仿宋" pitchFamily="49" charset="-122"/>
              </a:rPr>
              <a:t>保税区、出口加工区、保税港区、珠澳跨境工业区珠海园区、中哈霍尔果斯国际边境合作中心中方配套区、综合保税区等区域，为海关特殊监管区域，这些区域仅在关税待遇及贸易管制方面实施不同于我国关境内其他地区的特殊政策，但仍属于中华人民共和国关境内区域，由海关按照海关法实施监管。</a:t>
            </a:r>
            <a:endParaRPr lang="en-US" altLang="zh-CN"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zh-CN" altLang="en-US" b="1" dirty="0" smtClean="0">
                <a:solidFill>
                  <a:srgbClr val="000000"/>
                </a:solidFill>
                <a:latin typeface="仿宋" pitchFamily="49" charset="-122"/>
                <a:ea typeface="仿宋" pitchFamily="49" charset="-122"/>
              </a:rPr>
              <a:t>    因此，凡在海关特殊监管区域内企业生产或加工（包括从境外进口料件）销往境内其他地区的产品，不作为政府采购项下进口产品。</a:t>
            </a:r>
            <a:endParaRPr lang="en-US" altLang="zh-CN"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en-US" altLang="zh-CN" b="1" dirty="0">
                <a:solidFill>
                  <a:srgbClr val="000000"/>
                </a:solidFill>
                <a:latin typeface="仿宋" pitchFamily="49" charset="-122"/>
                <a:ea typeface="仿宋" pitchFamily="49" charset="-122"/>
              </a:rPr>
              <a:t> </a:t>
            </a:r>
            <a:r>
              <a:rPr lang="en-US" altLang="zh-CN" b="1" dirty="0" smtClean="0">
                <a:solidFill>
                  <a:srgbClr val="000000"/>
                </a:solidFill>
                <a:latin typeface="仿宋" pitchFamily="49" charset="-122"/>
                <a:ea typeface="仿宋" pitchFamily="49" charset="-122"/>
              </a:rPr>
              <a:t>   </a:t>
            </a:r>
            <a:r>
              <a:rPr lang="zh-CN" altLang="en-US" b="1" dirty="0" smtClean="0">
                <a:solidFill>
                  <a:srgbClr val="000000"/>
                </a:solidFill>
                <a:latin typeface="仿宋" pitchFamily="49" charset="-122"/>
                <a:ea typeface="仿宋" pitchFamily="49" charset="-122"/>
              </a:rPr>
              <a:t>对从境外进入海关特殊监管区域，再经办理报关手续后从海关手续从海关特殊监管区进入境内其他地区的产品，应当认定为进口产品。</a:t>
            </a:r>
            <a:endParaRPr lang="en-US" altLang="zh-CN" b="1" dirty="0" smtClean="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1318265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548680"/>
            <a:ext cx="7992888" cy="5837495"/>
          </a:xfrm>
          <a:prstGeom prst="rect">
            <a:avLst/>
          </a:prstGeom>
        </p:spPr>
        <p:txBody>
          <a:bodyPr wrap="square">
            <a:spAutoFit/>
          </a:bodyPr>
          <a:lstStyle/>
          <a:p>
            <a:pPr>
              <a:lnSpc>
                <a:spcPts val="2800"/>
              </a:lnSpc>
              <a:spcBef>
                <a:spcPts val="0"/>
              </a:spcBef>
              <a:buClr>
                <a:schemeClr val="hlink"/>
              </a:buClr>
              <a:buSzPct val="95000"/>
            </a:pPr>
            <a:r>
              <a:rPr lang="zh-CN" altLang="en-US" b="1" dirty="0" smtClean="0">
                <a:solidFill>
                  <a:srgbClr val="000000"/>
                </a:solidFill>
                <a:latin typeface="仿宋" pitchFamily="49" charset="-122"/>
                <a:ea typeface="仿宋" pitchFamily="49" charset="-122"/>
              </a:rPr>
              <a:t>    国家机关</a:t>
            </a:r>
            <a:r>
              <a:rPr lang="zh-CN" altLang="en-US" b="1" dirty="0">
                <a:solidFill>
                  <a:srgbClr val="000000"/>
                </a:solidFill>
                <a:latin typeface="仿宋" pitchFamily="49" charset="-122"/>
                <a:ea typeface="仿宋" pitchFamily="49" charset="-122"/>
              </a:rPr>
              <a:t>、事业单位和团体组织使用财政性资金以直接进口或委托方式采购进口产品（包括已进入中国境内的进口产品）的活动都需要按照</a:t>
            </a:r>
            <a:r>
              <a:rPr lang="en-US" altLang="zh-CN" b="1" dirty="0">
                <a:solidFill>
                  <a:srgbClr val="000000"/>
                </a:solidFill>
                <a:latin typeface="仿宋" pitchFamily="49" charset="-122"/>
                <a:ea typeface="仿宋" pitchFamily="49" charset="-122"/>
              </a:rPr>
              <a:t>《</a:t>
            </a:r>
            <a:r>
              <a:rPr lang="zh-CN" altLang="en-US" b="1" dirty="0">
                <a:solidFill>
                  <a:srgbClr val="000000"/>
                </a:solidFill>
                <a:latin typeface="仿宋" pitchFamily="49" charset="-122"/>
                <a:ea typeface="仿宋" pitchFamily="49" charset="-122"/>
              </a:rPr>
              <a:t>政府采购进口产品管理办法</a:t>
            </a:r>
            <a:r>
              <a:rPr lang="en-US" altLang="zh-CN" b="1" dirty="0">
                <a:solidFill>
                  <a:srgbClr val="000000"/>
                </a:solidFill>
                <a:latin typeface="仿宋" pitchFamily="49" charset="-122"/>
                <a:ea typeface="仿宋" pitchFamily="49" charset="-122"/>
              </a:rPr>
              <a:t>》</a:t>
            </a:r>
            <a:r>
              <a:rPr lang="zh-CN" altLang="en-US" b="1" dirty="0">
                <a:solidFill>
                  <a:srgbClr val="000000"/>
                </a:solidFill>
                <a:latin typeface="仿宋" pitchFamily="49" charset="-122"/>
                <a:ea typeface="仿宋" pitchFamily="49" charset="-122"/>
              </a:rPr>
              <a:t>（财库</a:t>
            </a:r>
            <a:r>
              <a:rPr lang="en-US" altLang="zh-CN" b="1" dirty="0">
                <a:solidFill>
                  <a:srgbClr val="000000"/>
                </a:solidFill>
                <a:latin typeface="仿宋" pitchFamily="49" charset="-122"/>
                <a:ea typeface="仿宋" pitchFamily="49" charset="-122"/>
              </a:rPr>
              <a:t>[2007]119</a:t>
            </a:r>
            <a:r>
              <a:rPr lang="zh-CN" altLang="en-US" b="1" dirty="0">
                <a:solidFill>
                  <a:srgbClr val="000000"/>
                </a:solidFill>
                <a:latin typeface="仿宋" pitchFamily="49" charset="-122"/>
                <a:ea typeface="仿宋" pitchFamily="49" charset="-122"/>
              </a:rPr>
              <a:t>号）的规定办理</a:t>
            </a:r>
            <a:r>
              <a:rPr lang="zh-CN" altLang="en-US" b="1" dirty="0" smtClean="0">
                <a:solidFill>
                  <a:srgbClr val="000000"/>
                </a:solidFill>
                <a:latin typeface="仿宋" pitchFamily="49" charset="-122"/>
                <a:ea typeface="仿宋" pitchFamily="49" charset="-122"/>
              </a:rPr>
              <a:t>。</a:t>
            </a:r>
            <a:endParaRPr lang="en-US" altLang="zh-CN"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en-US" altLang="zh-CN" b="1" dirty="0">
                <a:solidFill>
                  <a:srgbClr val="000000"/>
                </a:solidFill>
                <a:latin typeface="仿宋" pitchFamily="49" charset="-122"/>
                <a:ea typeface="仿宋" pitchFamily="49" charset="-122"/>
              </a:rPr>
              <a:t> </a:t>
            </a:r>
            <a:r>
              <a:rPr lang="en-US" altLang="zh-CN" b="1" dirty="0" smtClean="0">
                <a:solidFill>
                  <a:srgbClr val="000000"/>
                </a:solidFill>
                <a:latin typeface="仿宋" pitchFamily="49" charset="-122"/>
                <a:ea typeface="仿宋" pitchFamily="49" charset="-122"/>
              </a:rPr>
              <a:t>   </a:t>
            </a:r>
            <a:r>
              <a:rPr lang="zh-CN" altLang="en-US" b="1" dirty="0" smtClean="0">
                <a:solidFill>
                  <a:srgbClr val="FF0000"/>
                </a:solidFill>
                <a:latin typeface="仿宋" pitchFamily="49" charset="-122"/>
                <a:ea typeface="仿宋" pitchFamily="49" charset="-122"/>
              </a:rPr>
              <a:t>对非政府采购项目，暂不实行进口产品审核管理。</a:t>
            </a:r>
            <a:r>
              <a:rPr lang="en-US" altLang="zh-CN" b="1" dirty="0" smtClean="0">
                <a:solidFill>
                  <a:srgbClr val="000000"/>
                </a:solidFill>
                <a:latin typeface="仿宋" pitchFamily="49" charset="-122"/>
                <a:ea typeface="仿宋" pitchFamily="49" charset="-122"/>
              </a:rPr>
              <a:t>-</a:t>
            </a:r>
            <a:r>
              <a:rPr lang="zh-CN" altLang="en-US" b="1" dirty="0" smtClean="0">
                <a:solidFill>
                  <a:srgbClr val="000000"/>
                </a:solidFill>
                <a:latin typeface="仿宋" pitchFamily="49" charset="-122"/>
                <a:ea typeface="仿宋" pitchFamily="49" charset="-122"/>
              </a:rPr>
              <a:t>浙江省</a:t>
            </a:r>
            <a:r>
              <a:rPr lang="zh-CN" altLang="en-US" b="1" dirty="0">
                <a:solidFill>
                  <a:srgbClr val="000000"/>
                </a:solidFill>
                <a:latin typeface="仿宋" pitchFamily="49" charset="-122"/>
                <a:ea typeface="仿宋" pitchFamily="49" charset="-122"/>
              </a:rPr>
              <a:t>财政厅关于进一步加强政府采购进口产品管理的通知（浙财采监</a:t>
            </a:r>
            <a:r>
              <a:rPr lang="en-US" altLang="zh-CN" b="1" dirty="0">
                <a:solidFill>
                  <a:srgbClr val="000000"/>
                </a:solidFill>
                <a:latin typeface="仿宋" pitchFamily="49" charset="-122"/>
                <a:ea typeface="仿宋" pitchFamily="49" charset="-122"/>
              </a:rPr>
              <a:t>[2010]51</a:t>
            </a:r>
            <a:r>
              <a:rPr lang="zh-CN" altLang="en-US" b="1" dirty="0">
                <a:solidFill>
                  <a:srgbClr val="000000"/>
                </a:solidFill>
                <a:latin typeface="仿宋" pitchFamily="49" charset="-122"/>
                <a:ea typeface="仿宋" pitchFamily="49" charset="-122"/>
              </a:rPr>
              <a:t>号</a:t>
            </a:r>
            <a:r>
              <a:rPr lang="zh-CN" altLang="en-US" b="1" dirty="0" smtClean="0">
                <a:solidFill>
                  <a:srgbClr val="000000"/>
                </a:solidFill>
                <a:latin typeface="仿宋" pitchFamily="49" charset="-122"/>
                <a:ea typeface="仿宋" pitchFamily="49" charset="-122"/>
              </a:rPr>
              <a:t>）</a:t>
            </a:r>
            <a:endParaRPr lang="en-US" altLang="zh-CN" b="1" dirty="0" smtClean="0">
              <a:solidFill>
                <a:srgbClr val="000000"/>
              </a:solidFill>
              <a:latin typeface="仿宋" pitchFamily="49" charset="-122"/>
              <a:ea typeface="仿宋" pitchFamily="49" charset="-122"/>
            </a:endParaRPr>
          </a:p>
          <a:p>
            <a:pPr>
              <a:lnSpc>
                <a:spcPts val="2800"/>
              </a:lnSpc>
              <a:spcBef>
                <a:spcPts val="0"/>
              </a:spcBef>
              <a:buClr>
                <a:schemeClr val="hlink"/>
              </a:buClr>
              <a:buSzPct val="95000"/>
            </a:pPr>
            <a:r>
              <a:rPr lang="zh-CN" altLang="en-US" b="1" dirty="0" smtClean="0">
                <a:solidFill>
                  <a:srgbClr val="000000"/>
                </a:solidFill>
                <a:latin typeface="仿宋" pitchFamily="49" charset="-122"/>
                <a:ea typeface="仿宋" pitchFamily="49" charset="-122"/>
              </a:rPr>
              <a:t>    </a:t>
            </a:r>
            <a:r>
              <a:rPr lang="zh-CN" altLang="en-US" b="1" dirty="0" smtClean="0">
                <a:solidFill>
                  <a:srgbClr val="FF0000"/>
                </a:solidFill>
                <a:latin typeface="仿宋" pitchFamily="49" charset="-122"/>
                <a:ea typeface="仿宋" pitchFamily="49" charset="-122"/>
              </a:rPr>
              <a:t>采购</a:t>
            </a:r>
            <a:r>
              <a:rPr lang="zh-CN" altLang="en-US" b="1" dirty="0">
                <a:solidFill>
                  <a:srgbClr val="FF0000"/>
                </a:solidFill>
                <a:latin typeface="仿宋" pitchFamily="49" charset="-122"/>
                <a:ea typeface="仿宋" pitchFamily="49" charset="-122"/>
              </a:rPr>
              <a:t>进口产品，实行审核管理</a:t>
            </a:r>
            <a:r>
              <a:rPr lang="zh-CN" altLang="en-US" b="1" dirty="0" smtClean="0">
                <a:solidFill>
                  <a:srgbClr val="FF0000"/>
                </a:solidFill>
                <a:latin typeface="仿宋" pitchFamily="49" charset="-122"/>
                <a:ea typeface="仿宋" pitchFamily="49" charset="-122"/>
              </a:rPr>
              <a:t>。</a:t>
            </a:r>
            <a:endParaRPr lang="en-US" altLang="zh-CN" b="1" dirty="0" smtClean="0">
              <a:solidFill>
                <a:srgbClr val="FF0000"/>
              </a:solidFill>
              <a:latin typeface="仿宋" pitchFamily="49" charset="-122"/>
              <a:ea typeface="仿宋" pitchFamily="49" charset="-122"/>
            </a:endParaRPr>
          </a:p>
          <a:p>
            <a:pPr>
              <a:lnSpc>
                <a:spcPts val="2800"/>
              </a:lnSpc>
              <a:spcBef>
                <a:spcPts val="0"/>
              </a:spcBef>
              <a:buClr>
                <a:schemeClr val="hlink"/>
              </a:buClr>
              <a:buSzPct val="95000"/>
            </a:pPr>
            <a:r>
              <a:rPr lang="en-US" altLang="zh-CN" b="1" dirty="0">
                <a:solidFill>
                  <a:srgbClr val="FF0000"/>
                </a:solidFill>
                <a:latin typeface="仿宋" pitchFamily="49" charset="-122"/>
                <a:ea typeface="仿宋" pitchFamily="49" charset="-122"/>
              </a:rPr>
              <a:t> </a:t>
            </a:r>
            <a:r>
              <a:rPr lang="en-US" altLang="zh-CN" b="1" dirty="0" smtClean="0">
                <a:solidFill>
                  <a:srgbClr val="FF0000"/>
                </a:solidFill>
                <a:latin typeface="仿宋" pitchFamily="49" charset="-122"/>
                <a:ea typeface="仿宋" pitchFamily="49" charset="-122"/>
              </a:rPr>
              <a:t>   </a:t>
            </a:r>
            <a:r>
              <a:rPr lang="zh-CN" altLang="en-US" b="1" dirty="0" smtClean="0">
                <a:latin typeface="仿宋" pitchFamily="49" charset="-122"/>
                <a:ea typeface="仿宋" pitchFamily="49" charset="-122"/>
              </a:rPr>
              <a:t>采购人申购列入全省统一论证目录的进口产品，无需再提供专家论证意见；申购未列入全省统一组织专家论证范围的进口产品，采购人因工作需要确需采购的，由采购单位自行组织专家论证，经行业或行政主管部门审查后报同级财政部门审核批复。</a:t>
            </a:r>
            <a:r>
              <a:rPr lang="en-US" altLang="zh-CN" b="1" dirty="0" smtClean="0">
                <a:latin typeface="仿宋" pitchFamily="49" charset="-122"/>
                <a:ea typeface="仿宋" pitchFamily="49" charset="-122"/>
              </a:rPr>
              <a:t>    </a:t>
            </a:r>
          </a:p>
          <a:p>
            <a:pPr>
              <a:lnSpc>
                <a:spcPts val="2800"/>
              </a:lnSpc>
              <a:spcBef>
                <a:spcPts val="0"/>
              </a:spcBef>
              <a:buClr>
                <a:schemeClr val="hlink"/>
              </a:buClr>
              <a:buSzPct val="95000"/>
            </a:pPr>
            <a:r>
              <a:rPr lang="zh-CN" altLang="en-US" b="1" dirty="0" smtClean="0">
                <a:latin typeface="仿宋" pitchFamily="49" charset="-122"/>
                <a:ea typeface="仿宋" pitchFamily="49" charset="-122"/>
              </a:rPr>
              <a:t>    采购</a:t>
            </a:r>
            <a:r>
              <a:rPr lang="zh-CN" altLang="en-US" b="1" dirty="0">
                <a:latin typeface="仿宋" pitchFamily="49" charset="-122"/>
                <a:ea typeface="仿宋" pitchFamily="49" charset="-122"/>
              </a:rPr>
              <a:t>人在报财政部门审核时，</a:t>
            </a:r>
            <a:r>
              <a:rPr lang="zh-CN" altLang="en-US" b="1" dirty="0" smtClean="0">
                <a:latin typeface="仿宋" pitchFamily="49" charset="-122"/>
                <a:ea typeface="仿宋" pitchFamily="49" charset="-122"/>
              </a:rPr>
              <a:t>应当填写</a:t>
            </a:r>
            <a:r>
              <a:rPr lang="en-US" altLang="zh-CN" b="1" dirty="0" smtClean="0">
                <a:latin typeface="仿宋" pitchFamily="49" charset="-122"/>
                <a:ea typeface="仿宋" pitchFamily="49" charset="-122"/>
              </a:rPr>
              <a:t>《</a:t>
            </a:r>
            <a:r>
              <a:rPr lang="zh-CN" altLang="en-US" b="1" dirty="0" smtClean="0">
                <a:latin typeface="仿宋" pitchFamily="49" charset="-122"/>
                <a:ea typeface="仿宋" pitchFamily="49" charset="-122"/>
              </a:rPr>
              <a:t>政府采购进口产品申请核准表</a:t>
            </a:r>
            <a:r>
              <a:rPr lang="en-US" altLang="zh-CN" b="1" dirty="0" smtClean="0">
                <a:latin typeface="仿宋" pitchFamily="49" charset="-122"/>
                <a:ea typeface="仿宋" pitchFamily="49" charset="-122"/>
              </a:rPr>
              <a:t>》</a:t>
            </a:r>
            <a:r>
              <a:rPr lang="zh-CN" altLang="en-US" b="1" dirty="0" smtClean="0">
                <a:latin typeface="仿宋" pitchFamily="49" charset="-122"/>
                <a:ea typeface="仿宋" pitchFamily="49" charset="-122"/>
              </a:rPr>
              <a:t>，财政部门审核批复前，应当将专家论证意见予以公示（时间不少于</a:t>
            </a:r>
            <a:r>
              <a:rPr lang="en-US" altLang="zh-CN" b="1" dirty="0" smtClean="0">
                <a:latin typeface="仿宋" pitchFamily="49" charset="-122"/>
                <a:ea typeface="仿宋" pitchFamily="49" charset="-122"/>
              </a:rPr>
              <a:t>3</a:t>
            </a:r>
            <a:r>
              <a:rPr lang="zh-CN" altLang="en-US" b="1" dirty="0" smtClean="0">
                <a:latin typeface="仿宋" pitchFamily="49" charset="-122"/>
                <a:ea typeface="仿宋" pitchFamily="49" charset="-122"/>
              </a:rPr>
              <a:t>个工作日），公示无异议的，可予以审核批准。</a:t>
            </a:r>
            <a:endParaRPr lang="en-US" altLang="zh-CN" b="1" dirty="0">
              <a:latin typeface="仿宋" pitchFamily="49" charset="-122"/>
              <a:ea typeface="仿宋" pitchFamily="49" charset="-122"/>
            </a:endParaRPr>
          </a:p>
          <a:p>
            <a:pPr>
              <a:lnSpc>
                <a:spcPts val="2800"/>
              </a:lnSpc>
              <a:spcBef>
                <a:spcPts val="0"/>
              </a:spcBef>
              <a:buClr>
                <a:schemeClr val="hlink"/>
              </a:buClr>
              <a:buSzPct val="95000"/>
            </a:pPr>
            <a:r>
              <a:rPr lang="en-US" altLang="zh-CN" b="1" dirty="0" smtClean="0">
                <a:latin typeface="仿宋" pitchFamily="49" charset="-122"/>
                <a:ea typeface="仿宋" pitchFamily="49" charset="-122"/>
              </a:rPr>
              <a:t>    </a:t>
            </a:r>
            <a:r>
              <a:rPr lang="zh-CN" altLang="en-US" b="1" dirty="0" smtClean="0">
                <a:latin typeface="仿宋" pitchFamily="49" charset="-122"/>
                <a:ea typeface="仿宋" pitchFamily="49" charset="-122"/>
              </a:rPr>
              <a:t>审核批准后一年内，如其他采购单位因工作需要拟采购同类产品的，可不再组织专家论证和主管部门审查，直接报财政部门审核。（</a:t>
            </a:r>
            <a:r>
              <a:rPr lang="zh-CN" altLang="en-US" b="1" dirty="0" smtClean="0">
                <a:solidFill>
                  <a:srgbClr val="FF0000"/>
                </a:solidFill>
                <a:latin typeface="仿宋" pitchFamily="49" charset="-122"/>
                <a:ea typeface="仿宋" pitchFamily="49" charset="-122"/>
              </a:rPr>
              <a:t>审核时，需提交其他采购单位同类产品的政府采购预算执行确认书</a:t>
            </a:r>
            <a:r>
              <a:rPr lang="zh-CN" altLang="en-US" b="1" dirty="0" smtClean="0">
                <a:latin typeface="仿宋" pitchFamily="49" charset="-122"/>
                <a:ea typeface="仿宋" pitchFamily="49" charset="-122"/>
              </a:rPr>
              <a:t>）</a:t>
            </a:r>
            <a:endParaRPr lang="en-US" altLang="zh-CN" b="1" dirty="0" smtClean="0">
              <a:latin typeface="仿宋" pitchFamily="49" charset="-122"/>
              <a:ea typeface="仿宋" pitchFamily="49" charset="-122"/>
            </a:endParaRPr>
          </a:p>
        </p:txBody>
      </p:sp>
    </p:spTree>
    <p:extLst>
      <p:ext uri="{BB962C8B-B14F-4D97-AF65-F5344CB8AC3E}">
        <p14:creationId xmlns:p14="http://schemas.microsoft.com/office/powerpoint/2010/main" val="4097203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620688"/>
            <a:ext cx="7632848" cy="5132624"/>
          </a:xfrm>
          <a:prstGeom prst="rect">
            <a:avLst/>
          </a:prstGeom>
        </p:spPr>
        <p:txBody>
          <a:bodyPr wrap="square">
            <a:spAutoFit/>
          </a:bodyPr>
          <a:lstStyle/>
          <a:p>
            <a:pPr>
              <a:lnSpc>
                <a:spcPts val="4000"/>
              </a:lnSpc>
              <a:spcBef>
                <a:spcPts val="0"/>
              </a:spcBef>
              <a:buClr>
                <a:schemeClr val="hlink"/>
              </a:buClr>
              <a:buSzPct val="95000"/>
            </a:pPr>
            <a:r>
              <a:rPr lang="en-US" altLang="zh-CN" b="1" dirty="0" smtClean="0">
                <a:solidFill>
                  <a:srgbClr val="000000"/>
                </a:solidFill>
                <a:latin typeface="仿宋" pitchFamily="49" charset="-122"/>
                <a:ea typeface="仿宋" pitchFamily="49" charset="-122"/>
              </a:rPr>
              <a:t>    </a:t>
            </a:r>
            <a:r>
              <a:rPr lang="zh-CN" altLang="en-US" b="1" dirty="0" smtClean="0">
                <a:solidFill>
                  <a:srgbClr val="000000"/>
                </a:solidFill>
                <a:latin typeface="仿宋" pitchFamily="49" charset="-122"/>
                <a:ea typeface="仿宋" pitchFamily="49" charset="-122"/>
              </a:rPr>
              <a:t>进口产品论证的专家组一般应由</a:t>
            </a:r>
            <a:r>
              <a:rPr lang="en-US" altLang="zh-CN" b="1" dirty="0" smtClean="0">
                <a:solidFill>
                  <a:srgbClr val="000000"/>
                </a:solidFill>
                <a:latin typeface="仿宋" pitchFamily="49" charset="-122"/>
                <a:ea typeface="仿宋" pitchFamily="49" charset="-122"/>
              </a:rPr>
              <a:t>5</a:t>
            </a:r>
            <a:r>
              <a:rPr lang="zh-CN" altLang="en-US" b="1" dirty="0" smtClean="0">
                <a:solidFill>
                  <a:srgbClr val="000000"/>
                </a:solidFill>
                <a:latin typeface="仿宋" pitchFamily="49" charset="-122"/>
                <a:ea typeface="仿宋" pitchFamily="49" charset="-122"/>
              </a:rPr>
              <a:t>名以上（需单数）</a:t>
            </a:r>
            <a:r>
              <a:rPr lang="zh-CN" altLang="en-US" b="1" dirty="0" smtClean="0">
                <a:solidFill>
                  <a:srgbClr val="FF0000"/>
                </a:solidFill>
                <a:latin typeface="仿宋" pitchFamily="49" charset="-122"/>
                <a:ea typeface="仿宋" pitchFamily="49" charset="-122"/>
              </a:rPr>
              <a:t>非本单位</a:t>
            </a:r>
            <a:r>
              <a:rPr lang="zh-CN" altLang="en-US" b="1" dirty="0" smtClean="0">
                <a:solidFill>
                  <a:srgbClr val="000000"/>
                </a:solidFill>
                <a:latin typeface="仿宋" pitchFamily="49" charset="-122"/>
                <a:ea typeface="仿宋" pitchFamily="49" charset="-122"/>
              </a:rPr>
              <a:t>并熟悉该产品的专家组成。其中，必须包括一名法律专家。采购人代表不得作为专家组成员参与论证。</a:t>
            </a:r>
            <a:endParaRPr lang="en-US" altLang="zh-CN" b="1" dirty="0" smtClean="0">
              <a:solidFill>
                <a:srgbClr val="000000"/>
              </a:solidFill>
              <a:latin typeface="仿宋" pitchFamily="49" charset="-122"/>
              <a:ea typeface="仿宋" pitchFamily="49" charset="-122"/>
            </a:endParaRPr>
          </a:p>
          <a:p>
            <a:pPr>
              <a:lnSpc>
                <a:spcPts val="4000"/>
              </a:lnSpc>
              <a:spcBef>
                <a:spcPts val="0"/>
              </a:spcBef>
              <a:buClr>
                <a:schemeClr val="hlink"/>
              </a:buClr>
              <a:buSzPct val="95000"/>
            </a:pPr>
            <a:r>
              <a:rPr lang="en-US" altLang="zh-CN" b="1" dirty="0">
                <a:solidFill>
                  <a:srgbClr val="000000"/>
                </a:solidFill>
                <a:latin typeface="仿宋" pitchFamily="49" charset="-122"/>
                <a:ea typeface="仿宋" pitchFamily="49" charset="-122"/>
              </a:rPr>
              <a:t> </a:t>
            </a:r>
            <a:r>
              <a:rPr lang="en-US" altLang="zh-CN" b="1" dirty="0" smtClean="0">
                <a:solidFill>
                  <a:srgbClr val="000000"/>
                </a:solidFill>
                <a:latin typeface="仿宋" pitchFamily="49" charset="-122"/>
                <a:ea typeface="仿宋" pitchFamily="49" charset="-122"/>
              </a:rPr>
              <a:t>   </a:t>
            </a:r>
            <a:r>
              <a:rPr lang="zh-CN" altLang="en-US" b="1" dirty="0" smtClean="0">
                <a:solidFill>
                  <a:srgbClr val="000000"/>
                </a:solidFill>
                <a:latin typeface="仿宋" pitchFamily="49" charset="-122"/>
                <a:ea typeface="仿宋" pitchFamily="49" charset="-122"/>
              </a:rPr>
              <a:t>为提高效率，如采用非公开招标方式的，可由同一专家组将采购进口产品的论证与需求或采购方式等的论证一并进行，合并出具论证意见。</a:t>
            </a:r>
            <a:endParaRPr lang="en-US" altLang="zh-CN" b="1" dirty="0" smtClean="0">
              <a:solidFill>
                <a:srgbClr val="000000"/>
              </a:solidFill>
              <a:latin typeface="仿宋" pitchFamily="49" charset="-122"/>
              <a:ea typeface="仿宋" pitchFamily="49" charset="-122"/>
            </a:endParaRPr>
          </a:p>
          <a:p>
            <a:pPr>
              <a:lnSpc>
                <a:spcPts val="4000"/>
              </a:lnSpc>
              <a:spcBef>
                <a:spcPts val="0"/>
              </a:spcBef>
              <a:buClr>
                <a:schemeClr val="hlink"/>
              </a:buClr>
              <a:buSzPct val="95000"/>
            </a:pPr>
            <a:r>
              <a:rPr lang="en-US" altLang="zh-CN" b="1" dirty="0">
                <a:solidFill>
                  <a:srgbClr val="000000"/>
                </a:solidFill>
                <a:latin typeface="仿宋" pitchFamily="49" charset="-122"/>
                <a:ea typeface="仿宋" pitchFamily="49" charset="-122"/>
              </a:rPr>
              <a:t> </a:t>
            </a:r>
            <a:r>
              <a:rPr lang="en-US" altLang="zh-CN" b="1" dirty="0" smtClean="0">
                <a:solidFill>
                  <a:srgbClr val="000000"/>
                </a:solidFill>
                <a:latin typeface="仿宋" pitchFamily="49" charset="-122"/>
                <a:ea typeface="仿宋" pitchFamily="49" charset="-122"/>
              </a:rPr>
              <a:t>   </a:t>
            </a:r>
            <a:r>
              <a:rPr lang="zh-CN" altLang="en-US" b="1" u="sng" dirty="0" smtClean="0">
                <a:solidFill>
                  <a:srgbClr val="FF0000"/>
                </a:solidFill>
                <a:latin typeface="仿宋" pitchFamily="49" charset="-122"/>
                <a:ea typeface="仿宋" pitchFamily="49" charset="-122"/>
              </a:rPr>
              <a:t>集成项目</a:t>
            </a:r>
            <a:r>
              <a:rPr lang="zh-CN" altLang="en-US" b="1" dirty="0" smtClean="0">
                <a:solidFill>
                  <a:srgbClr val="000000"/>
                </a:solidFill>
                <a:latin typeface="仿宋" pitchFamily="49" charset="-122"/>
                <a:ea typeface="仿宋" pitchFamily="49" charset="-122"/>
              </a:rPr>
              <a:t>中部分设备拟采购进口产品的，若进口设备为该集成项目的关键核心部分，或进口设备的采购金额达到政府采购限额标准或占集成项目总金额</a:t>
            </a:r>
            <a:r>
              <a:rPr lang="en-US" altLang="zh-CN" b="1" dirty="0" smtClean="0">
                <a:solidFill>
                  <a:srgbClr val="000000"/>
                </a:solidFill>
                <a:latin typeface="仿宋" pitchFamily="49" charset="-122"/>
                <a:ea typeface="仿宋" pitchFamily="49" charset="-122"/>
              </a:rPr>
              <a:t>50%</a:t>
            </a:r>
            <a:r>
              <a:rPr lang="zh-CN" altLang="en-US" b="1" dirty="0" smtClean="0">
                <a:solidFill>
                  <a:srgbClr val="000000"/>
                </a:solidFill>
                <a:latin typeface="仿宋" pitchFamily="49" charset="-122"/>
                <a:ea typeface="仿宋" pitchFamily="49" charset="-122"/>
              </a:rPr>
              <a:t>以上的，该部分设备应履行政府采购进口产品审核手续。</a:t>
            </a:r>
            <a:endParaRPr lang="en-US" altLang="zh-CN" b="1" dirty="0">
              <a:solidFill>
                <a:srgbClr val="000000"/>
              </a:solidFill>
              <a:latin typeface="仿宋" pitchFamily="49" charset="-122"/>
              <a:ea typeface="仿宋" pitchFamily="49" charset="-122"/>
            </a:endParaRPr>
          </a:p>
          <a:p>
            <a:pPr>
              <a:lnSpc>
                <a:spcPts val="4000"/>
              </a:lnSpc>
              <a:spcBef>
                <a:spcPts val="0"/>
              </a:spcBef>
              <a:buClr>
                <a:schemeClr val="hlink"/>
              </a:buClr>
              <a:buSzPct val="95000"/>
            </a:pPr>
            <a:r>
              <a:rPr lang="en-US" altLang="zh-CN" b="1" dirty="0">
                <a:solidFill>
                  <a:srgbClr val="000000"/>
                </a:solidFill>
                <a:latin typeface="仿宋" pitchFamily="49" charset="-122"/>
                <a:ea typeface="仿宋" pitchFamily="49" charset="-122"/>
              </a:rPr>
              <a:t> </a:t>
            </a:r>
            <a:r>
              <a:rPr lang="en-US" altLang="zh-CN" b="1" dirty="0" smtClean="0">
                <a:solidFill>
                  <a:srgbClr val="000000"/>
                </a:solidFill>
                <a:latin typeface="仿宋" pitchFamily="49" charset="-122"/>
                <a:ea typeface="仿宋" pitchFamily="49" charset="-122"/>
              </a:rPr>
              <a:t>                  --</a:t>
            </a:r>
            <a:r>
              <a:rPr lang="zh-CN" altLang="en-US" b="1" dirty="0" smtClean="0">
                <a:solidFill>
                  <a:srgbClr val="000000"/>
                </a:solidFill>
                <a:latin typeface="仿宋" pitchFamily="49" charset="-122"/>
                <a:ea typeface="仿宋" pitchFamily="49" charset="-122"/>
              </a:rPr>
              <a:t>浙江省</a:t>
            </a:r>
            <a:r>
              <a:rPr lang="zh-CN" altLang="en-US" b="1" dirty="0">
                <a:solidFill>
                  <a:srgbClr val="000000"/>
                </a:solidFill>
                <a:latin typeface="仿宋" pitchFamily="49" charset="-122"/>
                <a:ea typeface="仿宋" pitchFamily="49" charset="-122"/>
              </a:rPr>
              <a:t>财政厅关于进一步加强政府采购进口产品管理的通知（浙财采监</a:t>
            </a:r>
            <a:r>
              <a:rPr lang="en-US" altLang="zh-CN" b="1" dirty="0">
                <a:solidFill>
                  <a:srgbClr val="000000"/>
                </a:solidFill>
                <a:latin typeface="仿宋" pitchFamily="49" charset="-122"/>
                <a:ea typeface="仿宋" pitchFamily="49" charset="-122"/>
              </a:rPr>
              <a:t>[2010]51</a:t>
            </a:r>
            <a:r>
              <a:rPr lang="zh-CN" altLang="en-US" b="1" dirty="0">
                <a:solidFill>
                  <a:srgbClr val="000000"/>
                </a:solidFill>
                <a:latin typeface="仿宋" pitchFamily="49" charset="-122"/>
                <a:ea typeface="仿宋" pitchFamily="49" charset="-122"/>
              </a:rPr>
              <a:t>号）；</a:t>
            </a:r>
            <a:endParaRPr lang="en-US" altLang="zh-CN" b="1" dirty="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2991430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4294967295"/>
          </p:nvPr>
        </p:nvSpPr>
        <p:spPr>
          <a:xfrm>
            <a:off x="323528" y="548681"/>
            <a:ext cx="8424936" cy="5904655"/>
          </a:xfrm>
        </p:spPr>
        <p:txBody>
          <a:bodyPr rtlCol="0">
            <a:normAutofit/>
          </a:bodyPr>
          <a:lstStyle/>
          <a:p>
            <a:pPr marL="46037" indent="0">
              <a:lnSpc>
                <a:spcPct val="150000"/>
              </a:lnSpc>
              <a:buNone/>
            </a:pPr>
            <a:r>
              <a:rPr lang="zh-CN" altLang="en-US" sz="3200" b="1" smtClean="0">
                <a:solidFill>
                  <a:srgbClr val="000000"/>
                </a:solidFill>
                <a:latin typeface="仿宋" pitchFamily="49" charset="-122"/>
                <a:ea typeface="仿宋" pitchFamily="49" charset="-122"/>
              </a:rPr>
              <a:t>      五</a:t>
            </a:r>
            <a:r>
              <a:rPr lang="zh-CN" altLang="en-US" sz="3200" b="1" dirty="0">
                <a:solidFill>
                  <a:srgbClr val="000000"/>
                </a:solidFill>
                <a:latin typeface="仿宋" pitchFamily="49" charset="-122"/>
                <a:ea typeface="仿宋" pitchFamily="49" charset="-122"/>
              </a:rPr>
              <a:t>、政府采购业务流程简图</a:t>
            </a:r>
            <a:endParaRPr lang="en-US" altLang="zh-CN" sz="3200" b="1" dirty="0">
              <a:solidFill>
                <a:srgbClr val="000000"/>
              </a:solidFill>
              <a:latin typeface="仿宋" pitchFamily="49" charset="-122"/>
              <a:ea typeface="仿宋" pitchFamily="49" charset="-122"/>
            </a:endParaRPr>
          </a:p>
          <a:p>
            <a:pPr indent="-182880" eaLnBrk="1" fontAlgn="auto" hangingPunct="1">
              <a:lnSpc>
                <a:spcPct val="90000"/>
              </a:lnSpc>
              <a:buClr>
                <a:schemeClr val="accent6">
                  <a:lumMod val="75000"/>
                </a:schemeClr>
              </a:buClr>
              <a:buFont typeface="Wingdings" pitchFamily="2" charset="2"/>
              <a:buNone/>
              <a:defRPr/>
            </a:pPr>
            <a:endParaRPr lang="en-US" altLang="zh-CN" sz="3200" b="1" dirty="0">
              <a:solidFill>
                <a:srgbClr val="000000"/>
              </a:solidFill>
              <a:latin typeface="仿宋" pitchFamily="49" charset="-122"/>
              <a:ea typeface="仿宋" pitchFamily="49" charset="-122"/>
            </a:endParaRPr>
          </a:p>
          <a:p>
            <a:pPr indent="-182880" eaLnBrk="1" fontAlgn="auto" hangingPunct="1">
              <a:lnSpc>
                <a:spcPct val="90000"/>
              </a:lnSpc>
              <a:buClr>
                <a:schemeClr val="accent6">
                  <a:lumMod val="75000"/>
                </a:schemeClr>
              </a:buClr>
              <a:buFont typeface="Wingdings" pitchFamily="2" charset="2"/>
              <a:buNone/>
              <a:defRPr/>
            </a:pPr>
            <a:endParaRPr lang="en-US" altLang="zh-CN" sz="3200" b="1" dirty="0" smtClean="0">
              <a:solidFill>
                <a:srgbClr val="000000"/>
              </a:solidFill>
              <a:latin typeface="仿宋" pitchFamily="49" charset="-122"/>
              <a:ea typeface="仿宋" pitchFamily="49" charset="-122"/>
            </a:endParaRPr>
          </a:p>
          <a:p>
            <a:pPr indent="-182880" eaLnBrk="1" fontAlgn="auto" hangingPunct="1">
              <a:lnSpc>
                <a:spcPct val="90000"/>
              </a:lnSpc>
              <a:buClr>
                <a:schemeClr val="accent6">
                  <a:lumMod val="75000"/>
                </a:schemeClr>
              </a:buClr>
              <a:buFont typeface="Wingdings" pitchFamily="2" charset="2"/>
              <a:buNone/>
              <a:defRPr/>
            </a:pPr>
            <a:endParaRPr lang="en-US" altLang="zh-CN" sz="3200" b="1" dirty="0">
              <a:solidFill>
                <a:srgbClr val="000000"/>
              </a:solidFill>
              <a:latin typeface="仿宋" pitchFamily="49" charset="-122"/>
              <a:ea typeface="仿宋" pitchFamily="49" charset="-122"/>
            </a:endParaRPr>
          </a:p>
          <a:p>
            <a:pPr indent="-182880" eaLnBrk="1" fontAlgn="auto" hangingPunct="1">
              <a:lnSpc>
                <a:spcPct val="90000"/>
              </a:lnSpc>
              <a:buClr>
                <a:schemeClr val="accent6">
                  <a:lumMod val="75000"/>
                </a:schemeClr>
              </a:buClr>
              <a:buFont typeface="Wingdings" pitchFamily="2" charset="2"/>
              <a:buNone/>
              <a:defRPr/>
            </a:pPr>
            <a:r>
              <a:rPr lang="en-US" altLang="zh-CN" sz="3200" b="1" dirty="0" smtClean="0">
                <a:solidFill>
                  <a:srgbClr val="000000"/>
                </a:solidFill>
                <a:latin typeface="仿宋" pitchFamily="49" charset="-122"/>
                <a:ea typeface="仿宋" pitchFamily="49" charset="-122"/>
              </a:rPr>
              <a:t>    </a:t>
            </a:r>
            <a:endParaRPr lang="en-US" altLang="zh-CN" sz="3200" b="1" dirty="0">
              <a:solidFill>
                <a:srgbClr val="000000"/>
              </a:solidFill>
              <a:latin typeface="仿宋" pitchFamily="49" charset="-122"/>
              <a:ea typeface="仿宋" pitchFamily="49" charset="-122"/>
            </a:endParaRPr>
          </a:p>
        </p:txBody>
      </p:sp>
      <p:sp>
        <p:nvSpPr>
          <p:cNvPr id="22" name="Text Box 9"/>
          <p:cNvSpPr txBox="1">
            <a:spLocks noChangeArrowheads="1"/>
          </p:cNvSpPr>
          <p:nvPr/>
        </p:nvSpPr>
        <p:spPr bwMode="auto">
          <a:xfrm>
            <a:off x="466230" y="1858630"/>
            <a:ext cx="547687" cy="373083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lnSpc>
                <a:spcPts val="3600"/>
              </a:lnSpc>
              <a:spcBef>
                <a:spcPct val="50000"/>
              </a:spcBef>
            </a:pPr>
            <a:r>
              <a:rPr lang="zh-CN" altLang="en-US" sz="2800" b="1" dirty="0" smtClean="0">
                <a:solidFill>
                  <a:srgbClr val="000000"/>
                </a:solidFill>
                <a:latin typeface="仿宋" pitchFamily="49" charset="-122"/>
                <a:ea typeface="仿宋" pitchFamily="49" charset="-122"/>
              </a:rPr>
              <a:t>政府</a:t>
            </a:r>
            <a:r>
              <a:rPr lang="zh-CN" altLang="en-US" sz="2800" b="1" dirty="0">
                <a:solidFill>
                  <a:srgbClr val="000000"/>
                </a:solidFill>
                <a:latin typeface="仿宋" pitchFamily="49" charset="-122"/>
                <a:ea typeface="仿宋" pitchFamily="49" charset="-122"/>
              </a:rPr>
              <a:t>采购</a:t>
            </a:r>
            <a:r>
              <a:rPr lang="zh-CN" altLang="en-US" sz="2800" b="1" dirty="0" smtClean="0">
                <a:solidFill>
                  <a:srgbClr val="000000"/>
                </a:solidFill>
                <a:latin typeface="仿宋" pitchFamily="49" charset="-122"/>
                <a:ea typeface="仿宋" pitchFamily="49" charset="-122"/>
              </a:rPr>
              <a:t>预算编制</a:t>
            </a:r>
            <a:endParaRPr lang="zh-CN" altLang="en-US" sz="2800" b="1" dirty="0">
              <a:solidFill>
                <a:srgbClr val="000000"/>
              </a:solidFill>
              <a:latin typeface="仿宋" pitchFamily="49" charset="-122"/>
              <a:ea typeface="仿宋" pitchFamily="49" charset="-122"/>
            </a:endParaRPr>
          </a:p>
        </p:txBody>
      </p:sp>
      <p:sp>
        <p:nvSpPr>
          <p:cNvPr id="23" name="Line 10"/>
          <p:cNvSpPr>
            <a:spLocks noChangeShapeType="1"/>
          </p:cNvSpPr>
          <p:nvPr/>
        </p:nvSpPr>
        <p:spPr bwMode="auto">
          <a:xfrm>
            <a:off x="1013917" y="3570919"/>
            <a:ext cx="287338"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24" name="Text Box 11"/>
          <p:cNvSpPr txBox="1">
            <a:spLocks noChangeArrowheads="1"/>
          </p:cNvSpPr>
          <p:nvPr/>
        </p:nvSpPr>
        <p:spPr bwMode="auto">
          <a:xfrm>
            <a:off x="1331881" y="1808135"/>
            <a:ext cx="576263" cy="378565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lnSpc>
                <a:spcPts val="4800"/>
              </a:lnSpc>
              <a:spcBef>
                <a:spcPct val="50000"/>
              </a:spcBef>
            </a:pPr>
            <a:r>
              <a:rPr lang="zh-CN" altLang="en-US" sz="2800" b="1" dirty="0">
                <a:solidFill>
                  <a:srgbClr val="000000"/>
                </a:solidFill>
                <a:latin typeface="仿宋" pitchFamily="49" charset="-122"/>
                <a:ea typeface="仿宋" pitchFamily="49" charset="-122"/>
              </a:rPr>
              <a:t>预算执行确认</a:t>
            </a:r>
          </a:p>
        </p:txBody>
      </p:sp>
      <p:sp>
        <p:nvSpPr>
          <p:cNvPr id="25" name="Line 12"/>
          <p:cNvSpPr>
            <a:spLocks noChangeShapeType="1"/>
          </p:cNvSpPr>
          <p:nvPr/>
        </p:nvSpPr>
        <p:spPr bwMode="auto">
          <a:xfrm>
            <a:off x="1896074" y="2382188"/>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26" name="Text Box 14"/>
          <p:cNvSpPr txBox="1">
            <a:spLocks noChangeArrowheads="1"/>
          </p:cNvSpPr>
          <p:nvPr/>
        </p:nvSpPr>
        <p:spPr bwMode="auto">
          <a:xfrm>
            <a:off x="2216874" y="1759218"/>
            <a:ext cx="1780451" cy="92333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b="1" dirty="0">
                <a:solidFill>
                  <a:srgbClr val="000000"/>
                </a:solidFill>
                <a:latin typeface="仿宋" pitchFamily="49" charset="-122"/>
                <a:ea typeface="仿宋" pitchFamily="49" charset="-122"/>
              </a:rPr>
              <a:t>委托省采购</a:t>
            </a:r>
            <a:r>
              <a:rPr lang="zh-CN" altLang="en-US" b="1" dirty="0" smtClean="0">
                <a:solidFill>
                  <a:srgbClr val="000000"/>
                </a:solidFill>
                <a:latin typeface="仿宋" pitchFamily="49" charset="-122"/>
                <a:ea typeface="仿宋" pitchFamily="49" charset="-122"/>
              </a:rPr>
              <a:t>中心、教育技术中心集中采购</a:t>
            </a:r>
            <a:endParaRPr lang="zh-CN" altLang="en-US" b="1" dirty="0">
              <a:solidFill>
                <a:srgbClr val="000000"/>
              </a:solidFill>
              <a:latin typeface="仿宋" pitchFamily="49" charset="-122"/>
              <a:ea typeface="仿宋" pitchFamily="49" charset="-122"/>
            </a:endParaRPr>
          </a:p>
        </p:txBody>
      </p:sp>
      <p:sp>
        <p:nvSpPr>
          <p:cNvPr id="27" name="Line 15"/>
          <p:cNvSpPr>
            <a:spLocks noChangeShapeType="1"/>
          </p:cNvSpPr>
          <p:nvPr/>
        </p:nvSpPr>
        <p:spPr bwMode="auto">
          <a:xfrm>
            <a:off x="1908144" y="3212976"/>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28" name="Text Box 16"/>
          <p:cNvSpPr txBox="1">
            <a:spLocks noChangeArrowheads="1"/>
          </p:cNvSpPr>
          <p:nvPr/>
        </p:nvSpPr>
        <p:spPr bwMode="auto">
          <a:xfrm>
            <a:off x="2216874" y="2914756"/>
            <a:ext cx="1797653" cy="646331"/>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b="1" dirty="0" smtClean="0">
                <a:solidFill>
                  <a:srgbClr val="000000"/>
                </a:solidFill>
                <a:latin typeface="仿宋" pitchFamily="49" charset="-122"/>
                <a:ea typeface="仿宋" pitchFamily="49" charset="-122"/>
              </a:rPr>
              <a:t>委托社会中介代理机构分散采购</a:t>
            </a:r>
            <a:endParaRPr lang="zh-CN" altLang="en-US" b="1" dirty="0">
              <a:solidFill>
                <a:srgbClr val="000000"/>
              </a:solidFill>
              <a:latin typeface="仿宋" pitchFamily="49" charset="-122"/>
              <a:ea typeface="仿宋" pitchFamily="49" charset="-122"/>
            </a:endParaRPr>
          </a:p>
        </p:txBody>
      </p:sp>
      <p:sp>
        <p:nvSpPr>
          <p:cNvPr id="29" name="Line 17"/>
          <p:cNvSpPr>
            <a:spLocks noChangeShapeType="1"/>
          </p:cNvSpPr>
          <p:nvPr/>
        </p:nvSpPr>
        <p:spPr bwMode="auto">
          <a:xfrm>
            <a:off x="1921638" y="4331904"/>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30" name="Text Box 18"/>
          <p:cNvSpPr txBox="1">
            <a:spLocks noChangeArrowheads="1"/>
          </p:cNvSpPr>
          <p:nvPr/>
        </p:nvSpPr>
        <p:spPr bwMode="auto">
          <a:xfrm>
            <a:off x="2240893" y="3793295"/>
            <a:ext cx="1773634" cy="107721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sz="1600" b="1" dirty="0" smtClean="0">
                <a:solidFill>
                  <a:srgbClr val="000000"/>
                </a:solidFill>
                <a:latin typeface="仿宋" pitchFamily="49" charset="-122"/>
                <a:ea typeface="仿宋" pitchFamily="49" charset="-122"/>
              </a:rPr>
              <a:t>“政采云”平台网上超市、协议定点、在线询价、反向竞价</a:t>
            </a:r>
            <a:endParaRPr lang="zh-CN" altLang="en-US" sz="1600" b="1" dirty="0">
              <a:solidFill>
                <a:srgbClr val="000000"/>
              </a:solidFill>
              <a:latin typeface="仿宋" pitchFamily="49" charset="-122"/>
              <a:ea typeface="仿宋" pitchFamily="49" charset="-122"/>
            </a:endParaRPr>
          </a:p>
        </p:txBody>
      </p:sp>
      <p:sp>
        <p:nvSpPr>
          <p:cNvPr id="31" name="Line 19"/>
          <p:cNvSpPr>
            <a:spLocks noChangeShapeType="1"/>
          </p:cNvSpPr>
          <p:nvPr/>
        </p:nvSpPr>
        <p:spPr bwMode="auto">
          <a:xfrm>
            <a:off x="3997325" y="2204864"/>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32" name="Text Box 21"/>
          <p:cNvSpPr txBox="1">
            <a:spLocks noChangeArrowheads="1"/>
          </p:cNvSpPr>
          <p:nvPr/>
        </p:nvSpPr>
        <p:spPr bwMode="auto">
          <a:xfrm>
            <a:off x="4315572" y="1416320"/>
            <a:ext cx="507253" cy="198358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sz="2000" b="1" dirty="0">
                <a:solidFill>
                  <a:srgbClr val="000000"/>
                </a:solidFill>
                <a:latin typeface="仿宋" pitchFamily="49" charset="-122"/>
                <a:ea typeface="仿宋" pitchFamily="49" charset="-122"/>
              </a:rPr>
              <a:t>发布采购公告</a:t>
            </a:r>
          </a:p>
        </p:txBody>
      </p:sp>
      <p:sp>
        <p:nvSpPr>
          <p:cNvPr id="33" name="Line 22"/>
          <p:cNvSpPr>
            <a:spLocks noChangeShapeType="1"/>
          </p:cNvSpPr>
          <p:nvPr/>
        </p:nvSpPr>
        <p:spPr bwMode="auto">
          <a:xfrm>
            <a:off x="4859338" y="2852936"/>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34" name="Text Box 23"/>
          <p:cNvSpPr txBox="1">
            <a:spLocks noChangeArrowheads="1"/>
          </p:cNvSpPr>
          <p:nvPr/>
        </p:nvSpPr>
        <p:spPr bwMode="auto">
          <a:xfrm>
            <a:off x="5189628" y="2395749"/>
            <a:ext cx="527674" cy="2308324"/>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sz="2400" b="1" dirty="0">
                <a:solidFill>
                  <a:srgbClr val="000000"/>
                </a:solidFill>
                <a:latin typeface="仿宋" pitchFamily="49" charset="-122"/>
                <a:ea typeface="仿宋" pitchFamily="49" charset="-122"/>
              </a:rPr>
              <a:t>开标评标中标</a:t>
            </a:r>
          </a:p>
        </p:txBody>
      </p:sp>
      <p:sp>
        <p:nvSpPr>
          <p:cNvPr id="35" name="Line 24"/>
          <p:cNvSpPr>
            <a:spLocks noChangeShapeType="1"/>
          </p:cNvSpPr>
          <p:nvPr/>
        </p:nvSpPr>
        <p:spPr bwMode="auto">
          <a:xfrm>
            <a:off x="5759070" y="3570919"/>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36" name="Text Box 25"/>
          <p:cNvSpPr txBox="1">
            <a:spLocks noChangeArrowheads="1"/>
          </p:cNvSpPr>
          <p:nvPr/>
        </p:nvSpPr>
        <p:spPr bwMode="auto">
          <a:xfrm>
            <a:off x="6119434" y="2638686"/>
            <a:ext cx="540432" cy="181588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sz="2800" b="1" dirty="0">
                <a:solidFill>
                  <a:srgbClr val="000000"/>
                </a:solidFill>
                <a:latin typeface="仿宋" pitchFamily="49" charset="-122"/>
                <a:ea typeface="仿宋" pitchFamily="49" charset="-122"/>
              </a:rPr>
              <a:t>合同</a:t>
            </a:r>
            <a:r>
              <a:rPr lang="zh-CN" altLang="en-US" sz="2800" b="1" dirty="0" smtClean="0">
                <a:solidFill>
                  <a:srgbClr val="000000"/>
                </a:solidFill>
                <a:latin typeface="仿宋" pitchFamily="49" charset="-122"/>
                <a:ea typeface="仿宋" pitchFamily="49" charset="-122"/>
              </a:rPr>
              <a:t>备案</a:t>
            </a:r>
            <a:endParaRPr lang="zh-CN" altLang="en-US" sz="2800" b="1" dirty="0">
              <a:solidFill>
                <a:srgbClr val="000000"/>
              </a:solidFill>
              <a:latin typeface="仿宋" pitchFamily="49" charset="-122"/>
              <a:ea typeface="仿宋" pitchFamily="49" charset="-122"/>
            </a:endParaRPr>
          </a:p>
        </p:txBody>
      </p:sp>
      <p:sp>
        <p:nvSpPr>
          <p:cNvPr id="37" name="Line 26"/>
          <p:cNvSpPr>
            <a:spLocks noChangeShapeType="1"/>
          </p:cNvSpPr>
          <p:nvPr/>
        </p:nvSpPr>
        <p:spPr bwMode="auto">
          <a:xfrm>
            <a:off x="6690060" y="3556223"/>
            <a:ext cx="287338"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38" name="Text Box 27"/>
          <p:cNvSpPr txBox="1">
            <a:spLocks noChangeArrowheads="1"/>
          </p:cNvSpPr>
          <p:nvPr/>
        </p:nvSpPr>
        <p:spPr bwMode="auto">
          <a:xfrm>
            <a:off x="7976050" y="2190258"/>
            <a:ext cx="498753" cy="255454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sz="2000" b="1" dirty="0" smtClean="0">
                <a:solidFill>
                  <a:srgbClr val="000000"/>
                </a:solidFill>
                <a:latin typeface="仿宋" pitchFamily="49" charset="-122"/>
                <a:ea typeface="仿宋" pitchFamily="49" charset="-122"/>
              </a:rPr>
              <a:t>登记入库办理报销</a:t>
            </a:r>
            <a:endParaRPr lang="zh-CN" altLang="en-US" sz="2000" b="1" dirty="0">
              <a:solidFill>
                <a:srgbClr val="000000"/>
              </a:solidFill>
              <a:latin typeface="仿宋" pitchFamily="49" charset="-122"/>
              <a:ea typeface="仿宋" pitchFamily="49" charset="-122"/>
            </a:endParaRPr>
          </a:p>
        </p:txBody>
      </p:sp>
      <p:sp>
        <p:nvSpPr>
          <p:cNvPr id="41" name="Line 17"/>
          <p:cNvSpPr>
            <a:spLocks noChangeShapeType="1"/>
          </p:cNvSpPr>
          <p:nvPr/>
        </p:nvSpPr>
        <p:spPr bwMode="auto">
          <a:xfrm>
            <a:off x="1896074" y="5301208"/>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42" name="Text Box 18"/>
          <p:cNvSpPr txBox="1">
            <a:spLocks noChangeArrowheads="1"/>
          </p:cNvSpPr>
          <p:nvPr/>
        </p:nvSpPr>
        <p:spPr bwMode="auto">
          <a:xfrm>
            <a:off x="2240893" y="5019447"/>
            <a:ext cx="1756432" cy="646331"/>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b="1" dirty="0">
                <a:solidFill>
                  <a:srgbClr val="000000"/>
                </a:solidFill>
                <a:latin typeface="仿宋" pitchFamily="49" charset="-122"/>
                <a:ea typeface="仿宋" pitchFamily="49" charset="-122"/>
              </a:rPr>
              <a:t>单位</a:t>
            </a:r>
            <a:r>
              <a:rPr lang="zh-CN" altLang="en-US" b="1" dirty="0" smtClean="0">
                <a:solidFill>
                  <a:srgbClr val="000000"/>
                </a:solidFill>
                <a:latin typeface="仿宋" pitchFamily="49" charset="-122"/>
                <a:ea typeface="仿宋" pitchFamily="49" charset="-122"/>
              </a:rPr>
              <a:t>自行采购（询价采购）</a:t>
            </a:r>
            <a:endParaRPr lang="zh-CN" altLang="en-US" b="1" dirty="0">
              <a:solidFill>
                <a:srgbClr val="000000"/>
              </a:solidFill>
              <a:latin typeface="仿宋" pitchFamily="49" charset="-122"/>
              <a:ea typeface="仿宋" pitchFamily="49" charset="-122"/>
            </a:endParaRPr>
          </a:p>
        </p:txBody>
      </p:sp>
      <p:sp>
        <p:nvSpPr>
          <p:cNvPr id="43" name="Line 19"/>
          <p:cNvSpPr>
            <a:spLocks noChangeShapeType="1"/>
          </p:cNvSpPr>
          <p:nvPr/>
        </p:nvSpPr>
        <p:spPr bwMode="auto">
          <a:xfrm>
            <a:off x="4016536" y="3175976"/>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44" name="Line 19"/>
          <p:cNvSpPr>
            <a:spLocks noChangeShapeType="1"/>
          </p:cNvSpPr>
          <p:nvPr/>
        </p:nvSpPr>
        <p:spPr bwMode="auto">
          <a:xfrm>
            <a:off x="4006994" y="4305921"/>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45" name="Text Box 21"/>
          <p:cNvSpPr txBox="1">
            <a:spLocks noChangeArrowheads="1"/>
          </p:cNvSpPr>
          <p:nvPr/>
        </p:nvSpPr>
        <p:spPr bwMode="auto">
          <a:xfrm>
            <a:off x="4310765" y="3724045"/>
            <a:ext cx="599059" cy="255454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sz="1600" b="1" dirty="0">
                <a:solidFill>
                  <a:srgbClr val="000000"/>
                </a:solidFill>
                <a:latin typeface="仿宋" pitchFamily="49" charset="-122"/>
                <a:ea typeface="仿宋" pitchFamily="49" charset="-122"/>
              </a:rPr>
              <a:t>创建</a:t>
            </a:r>
            <a:r>
              <a:rPr lang="zh-CN" altLang="en-US" sz="1600" b="1" dirty="0" smtClean="0">
                <a:solidFill>
                  <a:srgbClr val="000000"/>
                </a:solidFill>
                <a:latin typeface="仿宋" pitchFamily="49" charset="-122"/>
                <a:ea typeface="仿宋" pitchFamily="49" charset="-122"/>
              </a:rPr>
              <a:t>订单（竞价单、询价单、联系单、维修单等 </a:t>
            </a:r>
            <a:endParaRPr lang="zh-CN" altLang="en-US" sz="1600" b="1" dirty="0">
              <a:solidFill>
                <a:srgbClr val="000000"/>
              </a:solidFill>
              <a:latin typeface="仿宋" pitchFamily="49" charset="-122"/>
              <a:ea typeface="仿宋" pitchFamily="49" charset="-122"/>
            </a:endParaRPr>
          </a:p>
        </p:txBody>
      </p:sp>
      <p:sp>
        <p:nvSpPr>
          <p:cNvPr id="46" name="Line 19"/>
          <p:cNvSpPr>
            <a:spLocks noChangeShapeType="1"/>
          </p:cNvSpPr>
          <p:nvPr/>
        </p:nvSpPr>
        <p:spPr bwMode="auto">
          <a:xfrm>
            <a:off x="4016536" y="5342612"/>
            <a:ext cx="287337"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47" name="Line 22"/>
          <p:cNvSpPr>
            <a:spLocks noChangeShapeType="1"/>
          </p:cNvSpPr>
          <p:nvPr/>
        </p:nvSpPr>
        <p:spPr bwMode="auto">
          <a:xfrm>
            <a:off x="4939517" y="4331904"/>
            <a:ext cx="220417" cy="3381"/>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48" name="Line 26"/>
          <p:cNvSpPr>
            <a:spLocks noChangeShapeType="1"/>
          </p:cNvSpPr>
          <p:nvPr/>
        </p:nvSpPr>
        <p:spPr bwMode="auto">
          <a:xfrm>
            <a:off x="7658517" y="3570919"/>
            <a:ext cx="287338"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latin typeface="仿宋" pitchFamily="49" charset="-122"/>
              <a:ea typeface="仿宋" pitchFamily="49" charset="-122"/>
            </a:endParaRPr>
          </a:p>
        </p:txBody>
      </p:sp>
      <p:sp>
        <p:nvSpPr>
          <p:cNvPr id="49" name="Text Box 25"/>
          <p:cNvSpPr txBox="1">
            <a:spLocks noChangeArrowheads="1"/>
          </p:cNvSpPr>
          <p:nvPr/>
        </p:nvSpPr>
        <p:spPr bwMode="auto">
          <a:xfrm>
            <a:off x="7070622" y="2648282"/>
            <a:ext cx="570627" cy="181588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spcBef>
                <a:spcPct val="50000"/>
              </a:spcBef>
            </a:pPr>
            <a:r>
              <a:rPr lang="zh-CN" altLang="en-US" sz="2800" b="1" dirty="0" smtClean="0">
                <a:solidFill>
                  <a:srgbClr val="000000"/>
                </a:solidFill>
                <a:latin typeface="仿宋" pitchFamily="49" charset="-122"/>
                <a:ea typeface="仿宋" pitchFamily="49" charset="-122"/>
              </a:rPr>
              <a:t>履约验收</a:t>
            </a:r>
            <a:endParaRPr lang="zh-CN" altLang="en-US" sz="2800" b="1" dirty="0">
              <a:solidFill>
                <a:srgbClr val="000000"/>
              </a:solidFill>
              <a:latin typeface="仿宋" pitchFamily="49" charset="-122"/>
              <a:ea typeface="仿宋"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ppt_x"/>
                                          </p:val>
                                        </p:tav>
                                        <p:tav tm="100000">
                                          <p:val>
                                            <p:strVal val="#ppt_x"/>
                                          </p:val>
                                        </p:tav>
                                      </p:tavLst>
                                    </p:anim>
                                    <p:anim calcmode="lin" valueType="num">
                                      <p:cBhvr additive="base">
                                        <p:cTn id="3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fill="hold"/>
                                        <p:tgtEl>
                                          <p:spTgt spid="29"/>
                                        </p:tgtEl>
                                        <p:attrNameLst>
                                          <p:attrName>ppt_x</p:attrName>
                                        </p:attrNameLst>
                                      </p:cBhvr>
                                      <p:tavLst>
                                        <p:tav tm="0">
                                          <p:val>
                                            <p:strVal val="#ppt_x"/>
                                          </p:val>
                                        </p:tav>
                                        <p:tav tm="100000">
                                          <p:val>
                                            <p:strVal val="#ppt_x"/>
                                          </p:val>
                                        </p:tav>
                                      </p:tavLst>
                                    </p:anim>
                                    <p:anim calcmode="lin" valueType="num">
                                      <p:cBhvr additive="base">
                                        <p:cTn id="5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additive="base">
                                        <p:cTn id="55" dur="500" fill="hold"/>
                                        <p:tgtEl>
                                          <p:spTgt spid="30"/>
                                        </p:tgtEl>
                                        <p:attrNameLst>
                                          <p:attrName>ppt_x</p:attrName>
                                        </p:attrNameLst>
                                      </p:cBhvr>
                                      <p:tavLst>
                                        <p:tav tm="0">
                                          <p:val>
                                            <p:strVal val="#ppt_x"/>
                                          </p:val>
                                        </p:tav>
                                        <p:tav tm="100000">
                                          <p:val>
                                            <p:strVal val="#ppt_x"/>
                                          </p:val>
                                        </p:tav>
                                      </p:tavLst>
                                    </p:anim>
                                    <p:anim calcmode="lin" valueType="num">
                                      <p:cBhvr additive="base">
                                        <p:cTn id="5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additive="base">
                                        <p:cTn id="61" dur="500" fill="hold"/>
                                        <p:tgtEl>
                                          <p:spTgt spid="31"/>
                                        </p:tgtEl>
                                        <p:attrNameLst>
                                          <p:attrName>ppt_x</p:attrName>
                                        </p:attrNameLst>
                                      </p:cBhvr>
                                      <p:tavLst>
                                        <p:tav tm="0">
                                          <p:val>
                                            <p:strVal val="#ppt_x"/>
                                          </p:val>
                                        </p:tav>
                                        <p:tav tm="100000">
                                          <p:val>
                                            <p:strVal val="#ppt_x"/>
                                          </p:val>
                                        </p:tav>
                                      </p:tavLst>
                                    </p:anim>
                                    <p:anim calcmode="lin" valueType="num">
                                      <p:cBhvr additive="base">
                                        <p:cTn id="6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ppt_x"/>
                                          </p:val>
                                        </p:tav>
                                        <p:tav tm="100000">
                                          <p:val>
                                            <p:strVal val="#ppt_x"/>
                                          </p:val>
                                        </p:tav>
                                      </p:tavLst>
                                    </p:anim>
                                    <p:anim calcmode="lin" valueType="num">
                                      <p:cBhvr additive="base">
                                        <p:cTn id="6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additive="base">
                                        <p:cTn id="73" dur="500" fill="hold"/>
                                        <p:tgtEl>
                                          <p:spTgt spid="33"/>
                                        </p:tgtEl>
                                        <p:attrNameLst>
                                          <p:attrName>ppt_x</p:attrName>
                                        </p:attrNameLst>
                                      </p:cBhvr>
                                      <p:tavLst>
                                        <p:tav tm="0">
                                          <p:val>
                                            <p:strVal val="#ppt_x"/>
                                          </p:val>
                                        </p:tav>
                                        <p:tav tm="100000">
                                          <p:val>
                                            <p:strVal val="#ppt_x"/>
                                          </p:val>
                                        </p:tav>
                                      </p:tavLst>
                                    </p:anim>
                                    <p:anim calcmode="lin" valueType="num">
                                      <p:cBhvr additive="base">
                                        <p:cTn id="7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additive="base">
                                        <p:cTn id="79" dur="500" fill="hold"/>
                                        <p:tgtEl>
                                          <p:spTgt spid="34"/>
                                        </p:tgtEl>
                                        <p:attrNameLst>
                                          <p:attrName>ppt_x</p:attrName>
                                        </p:attrNameLst>
                                      </p:cBhvr>
                                      <p:tavLst>
                                        <p:tav tm="0">
                                          <p:val>
                                            <p:strVal val="#ppt_x"/>
                                          </p:val>
                                        </p:tav>
                                        <p:tav tm="100000">
                                          <p:val>
                                            <p:strVal val="#ppt_x"/>
                                          </p:val>
                                        </p:tav>
                                      </p:tavLst>
                                    </p:anim>
                                    <p:anim calcmode="lin" valueType="num">
                                      <p:cBhvr additive="base">
                                        <p:cTn id="8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5"/>
                                        </p:tgtEl>
                                        <p:attrNameLst>
                                          <p:attrName>style.visibility</p:attrName>
                                        </p:attrNameLst>
                                      </p:cBhvr>
                                      <p:to>
                                        <p:strVal val="visible"/>
                                      </p:to>
                                    </p:set>
                                    <p:anim calcmode="lin" valueType="num">
                                      <p:cBhvr additive="base">
                                        <p:cTn id="85" dur="500" fill="hold"/>
                                        <p:tgtEl>
                                          <p:spTgt spid="35"/>
                                        </p:tgtEl>
                                        <p:attrNameLst>
                                          <p:attrName>ppt_x</p:attrName>
                                        </p:attrNameLst>
                                      </p:cBhvr>
                                      <p:tavLst>
                                        <p:tav tm="0">
                                          <p:val>
                                            <p:strVal val="#ppt_x"/>
                                          </p:val>
                                        </p:tav>
                                        <p:tav tm="100000">
                                          <p:val>
                                            <p:strVal val="#ppt_x"/>
                                          </p:val>
                                        </p:tav>
                                      </p:tavLst>
                                    </p:anim>
                                    <p:anim calcmode="lin" valueType="num">
                                      <p:cBhvr additive="base">
                                        <p:cTn id="8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additive="base">
                                        <p:cTn id="91" dur="500" fill="hold"/>
                                        <p:tgtEl>
                                          <p:spTgt spid="36"/>
                                        </p:tgtEl>
                                        <p:attrNameLst>
                                          <p:attrName>ppt_x</p:attrName>
                                        </p:attrNameLst>
                                      </p:cBhvr>
                                      <p:tavLst>
                                        <p:tav tm="0">
                                          <p:val>
                                            <p:strVal val="#ppt_x"/>
                                          </p:val>
                                        </p:tav>
                                        <p:tav tm="100000">
                                          <p:val>
                                            <p:strVal val="#ppt_x"/>
                                          </p:val>
                                        </p:tav>
                                      </p:tavLst>
                                    </p:anim>
                                    <p:anim calcmode="lin" valueType="num">
                                      <p:cBhvr additive="base">
                                        <p:cTn id="9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7"/>
                                        </p:tgtEl>
                                        <p:attrNameLst>
                                          <p:attrName>style.visibility</p:attrName>
                                        </p:attrNameLst>
                                      </p:cBhvr>
                                      <p:to>
                                        <p:strVal val="visible"/>
                                      </p:to>
                                    </p:set>
                                    <p:anim calcmode="lin" valueType="num">
                                      <p:cBhvr additive="base">
                                        <p:cTn id="97" dur="500" fill="hold"/>
                                        <p:tgtEl>
                                          <p:spTgt spid="37"/>
                                        </p:tgtEl>
                                        <p:attrNameLst>
                                          <p:attrName>ppt_x</p:attrName>
                                        </p:attrNameLst>
                                      </p:cBhvr>
                                      <p:tavLst>
                                        <p:tav tm="0">
                                          <p:val>
                                            <p:strVal val="#ppt_x"/>
                                          </p:val>
                                        </p:tav>
                                        <p:tav tm="100000">
                                          <p:val>
                                            <p:strVal val="#ppt_x"/>
                                          </p:val>
                                        </p:tav>
                                      </p:tavLst>
                                    </p:anim>
                                    <p:anim calcmode="lin" valueType="num">
                                      <p:cBhvr additive="base">
                                        <p:cTn id="9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500" fill="hold"/>
                                        <p:tgtEl>
                                          <p:spTgt spid="38"/>
                                        </p:tgtEl>
                                        <p:attrNameLst>
                                          <p:attrName>ppt_x</p:attrName>
                                        </p:attrNameLst>
                                      </p:cBhvr>
                                      <p:tavLst>
                                        <p:tav tm="0">
                                          <p:val>
                                            <p:strVal val="#ppt_x"/>
                                          </p:val>
                                        </p:tav>
                                        <p:tav tm="100000">
                                          <p:val>
                                            <p:strVal val="#ppt_x"/>
                                          </p:val>
                                        </p:tav>
                                      </p:tavLst>
                                    </p:anim>
                                    <p:anim calcmode="lin" valueType="num">
                                      <p:cBhvr additive="base">
                                        <p:cTn id="10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additive="base">
                                        <p:cTn id="109" dur="500" fill="hold"/>
                                        <p:tgtEl>
                                          <p:spTgt spid="41"/>
                                        </p:tgtEl>
                                        <p:attrNameLst>
                                          <p:attrName>ppt_x</p:attrName>
                                        </p:attrNameLst>
                                      </p:cBhvr>
                                      <p:tavLst>
                                        <p:tav tm="0">
                                          <p:val>
                                            <p:strVal val="#ppt_x"/>
                                          </p:val>
                                        </p:tav>
                                        <p:tav tm="100000">
                                          <p:val>
                                            <p:strVal val="#ppt_x"/>
                                          </p:val>
                                        </p:tav>
                                      </p:tavLst>
                                    </p:anim>
                                    <p:anim calcmode="lin" valueType="num">
                                      <p:cBhvr additive="base">
                                        <p:cTn id="11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additive="base">
                                        <p:cTn id="115" dur="500" fill="hold"/>
                                        <p:tgtEl>
                                          <p:spTgt spid="42"/>
                                        </p:tgtEl>
                                        <p:attrNameLst>
                                          <p:attrName>ppt_x</p:attrName>
                                        </p:attrNameLst>
                                      </p:cBhvr>
                                      <p:tavLst>
                                        <p:tav tm="0">
                                          <p:val>
                                            <p:strVal val="#ppt_x"/>
                                          </p:val>
                                        </p:tav>
                                        <p:tav tm="100000">
                                          <p:val>
                                            <p:strVal val="#ppt_x"/>
                                          </p:val>
                                        </p:tav>
                                      </p:tavLst>
                                    </p:anim>
                                    <p:anim calcmode="lin" valueType="num">
                                      <p:cBhvr additive="base">
                                        <p:cTn id="116"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43"/>
                                        </p:tgtEl>
                                        <p:attrNameLst>
                                          <p:attrName>style.visibility</p:attrName>
                                        </p:attrNameLst>
                                      </p:cBhvr>
                                      <p:to>
                                        <p:strVal val="visible"/>
                                      </p:to>
                                    </p:set>
                                    <p:anim calcmode="lin" valueType="num">
                                      <p:cBhvr additive="base">
                                        <p:cTn id="121" dur="500" fill="hold"/>
                                        <p:tgtEl>
                                          <p:spTgt spid="43"/>
                                        </p:tgtEl>
                                        <p:attrNameLst>
                                          <p:attrName>ppt_x</p:attrName>
                                        </p:attrNameLst>
                                      </p:cBhvr>
                                      <p:tavLst>
                                        <p:tav tm="0">
                                          <p:val>
                                            <p:strVal val="#ppt_x"/>
                                          </p:val>
                                        </p:tav>
                                        <p:tav tm="100000">
                                          <p:val>
                                            <p:strVal val="#ppt_x"/>
                                          </p:val>
                                        </p:tav>
                                      </p:tavLst>
                                    </p:anim>
                                    <p:anim calcmode="lin" valueType="num">
                                      <p:cBhvr additive="base">
                                        <p:cTn id="12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500" fill="hold"/>
                                        <p:tgtEl>
                                          <p:spTgt spid="44"/>
                                        </p:tgtEl>
                                        <p:attrNameLst>
                                          <p:attrName>ppt_x</p:attrName>
                                        </p:attrNameLst>
                                      </p:cBhvr>
                                      <p:tavLst>
                                        <p:tav tm="0">
                                          <p:val>
                                            <p:strVal val="#ppt_x"/>
                                          </p:val>
                                        </p:tav>
                                        <p:tav tm="100000">
                                          <p:val>
                                            <p:strVal val="#ppt_x"/>
                                          </p:val>
                                        </p:tav>
                                      </p:tavLst>
                                    </p:anim>
                                    <p:anim calcmode="lin" valueType="num">
                                      <p:cBhvr additive="base">
                                        <p:cTn id="128"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45"/>
                                        </p:tgtEl>
                                        <p:attrNameLst>
                                          <p:attrName>style.visibility</p:attrName>
                                        </p:attrNameLst>
                                      </p:cBhvr>
                                      <p:to>
                                        <p:strVal val="visible"/>
                                      </p:to>
                                    </p:set>
                                    <p:anim calcmode="lin" valueType="num">
                                      <p:cBhvr additive="base">
                                        <p:cTn id="133" dur="500" fill="hold"/>
                                        <p:tgtEl>
                                          <p:spTgt spid="45"/>
                                        </p:tgtEl>
                                        <p:attrNameLst>
                                          <p:attrName>ppt_x</p:attrName>
                                        </p:attrNameLst>
                                      </p:cBhvr>
                                      <p:tavLst>
                                        <p:tav tm="0">
                                          <p:val>
                                            <p:strVal val="#ppt_x"/>
                                          </p:val>
                                        </p:tav>
                                        <p:tav tm="100000">
                                          <p:val>
                                            <p:strVal val="#ppt_x"/>
                                          </p:val>
                                        </p:tav>
                                      </p:tavLst>
                                    </p:anim>
                                    <p:anim calcmode="lin" valueType="num">
                                      <p:cBhvr additive="base">
                                        <p:cTn id="134"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46"/>
                                        </p:tgtEl>
                                        <p:attrNameLst>
                                          <p:attrName>style.visibility</p:attrName>
                                        </p:attrNameLst>
                                      </p:cBhvr>
                                      <p:to>
                                        <p:strVal val="visible"/>
                                      </p:to>
                                    </p:set>
                                    <p:anim calcmode="lin" valueType="num">
                                      <p:cBhvr additive="base">
                                        <p:cTn id="139" dur="500" fill="hold"/>
                                        <p:tgtEl>
                                          <p:spTgt spid="46"/>
                                        </p:tgtEl>
                                        <p:attrNameLst>
                                          <p:attrName>ppt_x</p:attrName>
                                        </p:attrNameLst>
                                      </p:cBhvr>
                                      <p:tavLst>
                                        <p:tav tm="0">
                                          <p:val>
                                            <p:strVal val="#ppt_x"/>
                                          </p:val>
                                        </p:tav>
                                        <p:tav tm="100000">
                                          <p:val>
                                            <p:strVal val="#ppt_x"/>
                                          </p:val>
                                        </p:tav>
                                      </p:tavLst>
                                    </p:anim>
                                    <p:anim calcmode="lin" valueType="num">
                                      <p:cBhvr additive="base">
                                        <p:cTn id="14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47"/>
                                        </p:tgtEl>
                                        <p:attrNameLst>
                                          <p:attrName>style.visibility</p:attrName>
                                        </p:attrNameLst>
                                      </p:cBhvr>
                                      <p:to>
                                        <p:strVal val="visible"/>
                                      </p:to>
                                    </p:set>
                                    <p:anim calcmode="lin" valueType="num">
                                      <p:cBhvr additive="base">
                                        <p:cTn id="145" dur="500" fill="hold"/>
                                        <p:tgtEl>
                                          <p:spTgt spid="47"/>
                                        </p:tgtEl>
                                        <p:attrNameLst>
                                          <p:attrName>ppt_x</p:attrName>
                                        </p:attrNameLst>
                                      </p:cBhvr>
                                      <p:tavLst>
                                        <p:tav tm="0">
                                          <p:val>
                                            <p:strVal val="#ppt_x"/>
                                          </p:val>
                                        </p:tav>
                                        <p:tav tm="100000">
                                          <p:val>
                                            <p:strVal val="#ppt_x"/>
                                          </p:val>
                                        </p:tav>
                                      </p:tavLst>
                                    </p:anim>
                                    <p:anim calcmode="lin" valueType="num">
                                      <p:cBhvr additive="base">
                                        <p:cTn id="146"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48"/>
                                        </p:tgtEl>
                                        <p:attrNameLst>
                                          <p:attrName>style.visibility</p:attrName>
                                        </p:attrNameLst>
                                      </p:cBhvr>
                                      <p:to>
                                        <p:strVal val="visible"/>
                                      </p:to>
                                    </p:set>
                                    <p:anim calcmode="lin" valueType="num">
                                      <p:cBhvr additive="base">
                                        <p:cTn id="151" dur="500" fill="hold"/>
                                        <p:tgtEl>
                                          <p:spTgt spid="48"/>
                                        </p:tgtEl>
                                        <p:attrNameLst>
                                          <p:attrName>ppt_x</p:attrName>
                                        </p:attrNameLst>
                                      </p:cBhvr>
                                      <p:tavLst>
                                        <p:tav tm="0">
                                          <p:val>
                                            <p:strVal val="#ppt_x"/>
                                          </p:val>
                                        </p:tav>
                                        <p:tav tm="100000">
                                          <p:val>
                                            <p:strVal val="#ppt_x"/>
                                          </p:val>
                                        </p:tav>
                                      </p:tavLst>
                                    </p:anim>
                                    <p:anim calcmode="lin" valueType="num">
                                      <p:cBhvr additive="base">
                                        <p:cTn id="152"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49"/>
                                        </p:tgtEl>
                                        <p:attrNameLst>
                                          <p:attrName>style.visibility</p:attrName>
                                        </p:attrNameLst>
                                      </p:cBhvr>
                                      <p:to>
                                        <p:strVal val="visible"/>
                                      </p:to>
                                    </p:set>
                                    <p:anim calcmode="lin" valueType="num">
                                      <p:cBhvr additive="base">
                                        <p:cTn id="157" dur="500" fill="hold"/>
                                        <p:tgtEl>
                                          <p:spTgt spid="49"/>
                                        </p:tgtEl>
                                        <p:attrNameLst>
                                          <p:attrName>ppt_x</p:attrName>
                                        </p:attrNameLst>
                                      </p:cBhvr>
                                      <p:tavLst>
                                        <p:tav tm="0">
                                          <p:val>
                                            <p:strVal val="#ppt_x"/>
                                          </p:val>
                                        </p:tav>
                                        <p:tav tm="100000">
                                          <p:val>
                                            <p:strVal val="#ppt_x"/>
                                          </p:val>
                                        </p:tav>
                                      </p:tavLst>
                                    </p:anim>
                                    <p:anim calcmode="lin" valueType="num">
                                      <p:cBhvr additive="base">
                                        <p:cTn id="15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41" grpId="0" animBg="1"/>
      <p:bldP spid="42" grpId="0" animBg="1"/>
      <p:bldP spid="43" grpId="0" animBg="1"/>
      <p:bldP spid="44" grpId="0" animBg="1"/>
      <p:bldP spid="45" grpId="0" animBg="1"/>
      <p:bldP spid="46" grpId="0" animBg="1"/>
      <p:bldP spid="47" grpId="0" animBg="1"/>
      <p:bldP spid="48" grpId="0" animBg="1"/>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79388" y="404813"/>
            <a:ext cx="8964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endParaRPr lang="zh-CN" altLang="en-US" sz="4400" b="1">
              <a:solidFill>
                <a:srgbClr val="000000"/>
              </a:solidFill>
              <a:ea typeface="华文新魏" pitchFamily="2" charset="-122"/>
            </a:endParaRPr>
          </a:p>
        </p:txBody>
      </p:sp>
      <p:sp>
        <p:nvSpPr>
          <p:cNvPr id="140293" name="Rectangle 5"/>
          <p:cNvSpPr>
            <a:spLocks noChangeArrowheads="1"/>
          </p:cNvSpPr>
          <p:nvPr/>
        </p:nvSpPr>
        <p:spPr bwMode="auto">
          <a:xfrm>
            <a:off x="395536" y="692696"/>
            <a:ext cx="8241481" cy="5184576"/>
          </a:xfrm>
          <a:prstGeom prst="rect">
            <a:avLst/>
          </a:prstGeom>
          <a:noFill/>
          <a:ln>
            <a:noFill/>
          </a:ln>
          <a:effectLst/>
          <a:extLst/>
        </p:spPr>
        <p:txBody>
          <a:bodyPr/>
          <a:lstStyle>
            <a:lvl1pPr marL="342900" indent="-342900"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0" indent="0" algn="just" eaLnBrk="1" hangingPunct="1">
              <a:spcBef>
                <a:spcPts val="0"/>
              </a:spcBef>
              <a:buClr>
                <a:schemeClr val="hlink"/>
              </a:buClr>
              <a:buSzPct val="95000"/>
              <a:defRPr/>
            </a:pPr>
            <a:r>
              <a:rPr lang="zh-CN" altLang="en-US" sz="3600" b="1" dirty="0" smtClean="0">
                <a:solidFill>
                  <a:srgbClr val="000000"/>
                </a:solidFill>
                <a:latin typeface="仿宋" pitchFamily="49" charset="-122"/>
                <a:ea typeface="仿宋" pitchFamily="49" charset="-122"/>
              </a:rPr>
              <a:t> </a:t>
            </a:r>
            <a:r>
              <a:rPr lang="zh-CN" altLang="en-US" sz="3200" b="1" dirty="0" smtClean="0">
                <a:solidFill>
                  <a:srgbClr val="000000"/>
                </a:solidFill>
                <a:latin typeface="仿宋" pitchFamily="49" charset="-122"/>
                <a:ea typeface="仿宋" pitchFamily="49" charset="-122"/>
              </a:rPr>
              <a:t>（</a:t>
            </a:r>
            <a:r>
              <a:rPr lang="zh-CN" altLang="en-US" sz="3200" b="1" dirty="0">
                <a:solidFill>
                  <a:srgbClr val="000000"/>
                </a:solidFill>
                <a:latin typeface="仿宋" pitchFamily="49" charset="-122"/>
                <a:ea typeface="仿宋" pitchFamily="49" charset="-122"/>
              </a:rPr>
              <a:t>二）政府采购</a:t>
            </a:r>
            <a:r>
              <a:rPr lang="zh-CN" altLang="en-US" sz="3200" b="1" dirty="0" smtClean="0">
                <a:solidFill>
                  <a:srgbClr val="000000"/>
                </a:solidFill>
                <a:latin typeface="仿宋" pitchFamily="49" charset="-122"/>
                <a:ea typeface="仿宋" pitchFamily="49" charset="-122"/>
              </a:rPr>
              <a:t>类型</a:t>
            </a:r>
            <a:r>
              <a:rPr lang="zh-CN" altLang="en-US" sz="3200" b="1" dirty="0">
                <a:solidFill>
                  <a:srgbClr val="000000"/>
                </a:solidFill>
                <a:latin typeface="仿宋" pitchFamily="49" charset="-122"/>
                <a:ea typeface="仿宋" pitchFamily="49" charset="-122"/>
              </a:rPr>
              <a:t>：</a:t>
            </a:r>
            <a:r>
              <a:rPr lang="en-US" altLang="zh-CN" b="1" dirty="0" smtClean="0">
                <a:solidFill>
                  <a:srgbClr val="000000"/>
                </a:solidFill>
                <a:latin typeface="仿宋" pitchFamily="49" charset="-122"/>
                <a:ea typeface="仿宋" pitchFamily="49" charset="-122"/>
              </a:rPr>
              <a:t>(</a:t>
            </a:r>
            <a:r>
              <a:rPr lang="zh-CN" altLang="en-US" b="1" dirty="0">
                <a:solidFill>
                  <a:srgbClr val="000000"/>
                </a:solidFill>
                <a:latin typeface="仿宋" pitchFamily="49" charset="-122"/>
                <a:ea typeface="仿宋" pitchFamily="49" charset="-122"/>
              </a:rPr>
              <a:t>根据政府采购内网系统整理</a:t>
            </a:r>
            <a:r>
              <a:rPr lang="en-US" altLang="zh-CN" b="1" dirty="0">
                <a:solidFill>
                  <a:srgbClr val="000000"/>
                </a:solidFill>
                <a:latin typeface="仿宋" pitchFamily="49" charset="-122"/>
                <a:ea typeface="仿宋" pitchFamily="49" charset="-122"/>
              </a:rPr>
              <a:t>)</a:t>
            </a:r>
          </a:p>
          <a:p>
            <a:r>
              <a:rPr lang="en-US" altLang="zh-CN" sz="3200" dirty="0" smtClean="0"/>
              <a:t>    </a:t>
            </a:r>
          </a:p>
          <a:p>
            <a:pPr>
              <a:lnSpc>
                <a:spcPts val="3200"/>
              </a:lnSpc>
            </a:pPr>
            <a:r>
              <a:rPr lang="en-US" altLang="zh-CN" sz="3200" dirty="0"/>
              <a:t> </a:t>
            </a:r>
            <a:r>
              <a:rPr lang="en-US" altLang="zh-CN" sz="3200" dirty="0" smtClean="0"/>
              <a:t>  </a:t>
            </a:r>
            <a:r>
              <a:rPr lang="en-US" altLang="zh-CN" sz="2400" dirty="0" smtClean="0"/>
              <a:t>1</a:t>
            </a:r>
            <a:r>
              <a:rPr lang="en-US" altLang="zh-CN" sz="2400" dirty="0"/>
              <a:t>.</a:t>
            </a:r>
            <a:r>
              <a:rPr lang="zh-CN" altLang="en-US" sz="2400" dirty="0" smtClean="0"/>
              <a:t>政府</a:t>
            </a:r>
            <a:r>
              <a:rPr lang="zh-CN" altLang="en-US" sz="2400" dirty="0"/>
              <a:t>集中</a:t>
            </a:r>
            <a:r>
              <a:rPr lang="en-US" altLang="zh-CN" sz="2400" dirty="0"/>
              <a:t>-</a:t>
            </a:r>
            <a:r>
              <a:rPr lang="zh-CN" altLang="en-US" sz="2400" dirty="0"/>
              <a:t>委托本级集采</a:t>
            </a:r>
          </a:p>
          <a:p>
            <a:pPr>
              <a:lnSpc>
                <a:spcPts val="3200"/>
              </a:lnSpc>
            </a:pPr>
            <a:r>
              <a:rPr lang="en-US" altLang="zh-CN" sz="2400" dirty="0" smtClean="0"/>
              <a:t>    2</a:t>
            </a:r>
            <a:r>
              <a:rPr lang="en-US" altLang="zh-CN" sz="2400" dirty="0"/>
              <a:t>.</a:t>
            </a:r>
            <a:r>
              <a:rPr lang="zh-CN" altLang="en-US" sz="2400" dirty="0" smtClean="0"/>
              <a:t>政府</a:t>
            </a:r>
            <a:r>
              <a:rPr lang="zh-CN" altLang="en-US" sz="2400" dirty="0"/>
              <a:t>集中</a:t>
            </a:r>
            <a:r>
              <a:rPr lang="en-US" altLang="zh-CN" sz="2400" dirty="0"/>
              <a:t>-</a:t>
            </a:r>
            <a:r>
              <a:rPr lang="zh-CN" altLang="en-US" sz="2400" dirty="0"/>
              <a:t>委托驻地集采</a:t>
            </a:r>
          </a:p>
          <a:p>
            <a:pPr>
              <a:lnSpc>
                <a:spcPts val="3200"/>
              </a:lnSpc>
            </a:pPr>
            <a:r>
              <a:rPr lang="en-US" altLang="zh-CN" sz="2400" dirty="0" smtClean="0"/>
              <a:t>    3</a:t>
            </a:r>
            <a:r>
              <a:rPr lang="en-US" altLang="zh-CN" sz="2400" dirty="0"/>
              <a:t>.</a:t>
            </a:r>
            <a:r>
              <a:rPr lang="zh-CN" altLang="en-US" sz="2400" dirty="0" smtClean="0"/>
              <a:t>政府</a:t>
            </a:r>
            <a:r>
              <a:rPr lang="zh-CN" altLang="en-US" sz="2400" dirty="0"/>
              <a:t>集中</a:t>
            </a:r>
            <a:r>
              <a:rPr lang="en-US" altLang="zh-CN" sz="2400" dirty="0"/>
              <a:t>-</a:t>
            </a:r>
            <a:r>
              <a:rPr lang="zh-CN" altLang="en-US" sz="2400" dirty="0"/>
              <a:t>委托上级集采</a:t>
            </a:r>
          </a:p>
          <a:p>
            <a:pPr>
              <a:lnSpc>
                <a:spcPts val="3200"/>
              </a:lnSpc>
            </a:pPr>
            <a:r>
              <a:rPr lang="en-US" altLang="zh-CN" sz="2400" dirty="0" smtClean="0"/>
              <a:t>    4</a:t>
            </a:r>
            <a:r>
              <a:rPr lang="en-US" altLang="zh-CN" sz="2400" dirty="0"/>
              <a:t>.</a:t>
            </a:r>
            <a:r>
              <a:rPr lang="zh-CN" altLang="en-US" sz="2400" dirty="0" smtClean="0"/>
              <a:t>部门</a:t>
            </a:r>
            <a:r>
              <a:rPr lang="zh-CN" altLang="en-US" sz="2400" dirty="0"/>
              <a:t>集中</a:t>
            </a:r>
            <a:r>
              <a:rPr lang="en-US" altLang="zh-CN" sz="2400" dirty="0"/>
              <a:t>-</a:t>
            </a:r>
            <a:r>
              <a:rPr lang="zh-CN" altLang="en-US" sz="2400" dirty="0"/>
              <a:t>委托本级部门</a:t>
            </a:r>
          </a:p>
          <a:p>
            <a:pPr>
              <a:lnSpc>
                <a:spcPts val="3200"/>
              </a:lnSpc>
            </a:pPr>
            <a:r>
              <a:rPr lang="en-US" altLang="zh-CN" sz="2400" dirty="0" smtClean="0"/>
              <a:t>    5</a:t>
            </a:r>
            <a:r>
              <a:rPr lang="en-US" altLang="zh-CN" sz="2400" dirty="0"/>
              <a:t>.</a:t>
            </a:r>
            <a:r>
              <a:rPr lang="zh-CN" altLang="en-US" sz="2400" dirty="0" smtClean="0"/>
              <a:t>部门</a:t>
            </a:r>
            <a:r>
              <a:rPr lang="zh-CN" altLang="en-US" sz="2400" dirty="0"/>
              <a:t>集中</a:t>
            </a:r>
            <a:r>
              <a:rPr lang="en-US" altLang="zh-CN" sz="2400" dirty="0"/>
              <a:t>-</a:t>
            </a:r>
            <a:r>
              <a:rPr lang="zh-CN" altLang="en-US" sz="2400" dirty="0"/>
              <a:t>委托上级部门</a:t>
            </a:r>
          </a:p>
          <a:p>
            <a:pPr>
              <a:lnSpc>
                <a:spcPts val="3200"/>
              </a:lnSpc>
            </a:pPr>
            <a:r>
              <a:rPr lang="en-US" altLang="zh-CN" sz="2400" dirty="0" smtClean="0"/>
              <a:t>    6</a:t>
            </a:r>
            <a:r>
              <a:rPr lang="en-US" altLang="zh-CN" sz="2400" dirty="0"/>
              <a:t>.</a:t>
            </a:r>
            <a:r>
              <a:rPr lang="zh-CN" altLang="en-US" sz="2400" dirty="0" smtClean="0"/>
              <a:t>部门</a:t>
            </a:r>
            <a:r>
              <a:rPr lang="zh-CN" altLang="en-US" sz="2400" dirty="0"/>
              <a:t>集中</a:t>
            </a:r>
            <a:r>
              <a:rPr lang="en-US" altLang="zh-CN" sz="2400" dirty="0"/>
              <a:t>-</a:t>
            </a:r>
            <a:r>
              <a:rPr lang="zh-CN" altLang="en-US" sz="2400" dirty="0"/>
              <a:t>委托中介机构</a:t>
            </a:r>
          </a:p>
          <a:p>
            <a:pPr>
              <a:lnSpc>
                <a:spcPts val="3200"/>
              </a:lnSpc>
            </a:pPr>
            <a:r>
              <a:rPr lang="en-US" altLang="zh-CN" sz="2400" dirty="0" smtClean="0"/>
              <a:t>    7</a:t>
            </a:r>
            <a:r>
              <a:rPr lang="en-US" altLang="zh-CN" sz="2400" dirty="0"/>
              <a:t>.</a:t>
            </a:r>
            <a:r>
              <a:rPr lang="zh-CN" altLang="en-US" sz="2400" dirty="0" smtClean="0"/>
              <a:t>分散</a:t>
            </a:r>
            <a:r>
              <a:rPr lang="zh-CN" altLang="en-US" sz="2400" dirty="0"/>
              <a:t>采购</a:t>
            </a:r>
            <a:r>
              <a:rPr lang="en-US" altLang="zh-CN" sz="2400" dirty="0"/>
              <a:t>-</a:t>
            </a:r>
            <a:r>
              <a:rPr lang="zh-CN" altLang="en-US" sz="2400" dirty="0"/>
              <a:t>分散委托中介</a:t>
            </a:r>
          </a:p>
          <a:p>
            <a:pPr>
              <a:lnSpc>
                <a:spcPts val="3200"/>
              </a:lnSpc>
            </a:pPr>
            <a:r>
              <a:rPr lang="en-US" altLang="zh-CN" sz="2400" dirty="0" smtClean="0"/>
              <a:t>    8</a:t>
            </a:r>
            <a:r>
              <a:rPr lang="en-US" altLang="zh-CN" sz="2400" dirty="0"/>
              <a:t>.</a:t>
            </a:r>
            <a:r>
              <a:rPr lang="zh-CN" altLang="en-US" sz="2400" dirty="0" smtClean="0"/>
              <a:t>分散</a:t>
            </a:r>
            <a:r>
              <a:rPr lang="zh-CN" altLang="en-US" sz="2400" dirty="0"/>
              <a:t>采购</a:t>
            </a:r>
            <a:r>
              <a:rPr lang="en-US" altLang="zh-CN" sz="2400" dirty="0"/>
              <a:t>-</a:t>
            </a:r>
            <a:r>
              <a:rPr lang="zh-CN" altLang="en-US" sz="2400" dirty="0"/>
              <a:t>分散自行组织</a:t>
            </a:r>
          </a:p>
          <a:p>
            <a:pPr>
              <a:lnSpc>
                <a:spcPts val="3200"/>
              </a:lnSpc>
            </a:pPr>
            <a:r>
              <a:rPr lang="en-US" altLang="zh-CN" sz="2400" dirty="0" smtClean="0"/>
              <a:t>    9</a:t>
            </a:r>
            <a:r>
              <a:rPr lang="en-US" altLang="zh-CN" sz="2400" dirty="0"/>
              <a:t>.</a:t>
            </a:r>
            <a:r>
              <a:rPr lang="zh-CN" altLang="en-US" sz="2400" dirty="0" smtClean="0"/>
              <a:t>分散</a:t>
            </a:r>
            <a:r>
              <a:rPr lang="zh-CN" altLang="en-US" sz="2400" dirty="0"/>
              <a:t>采购</a:t>
            </a:r>
            <a:r>
              <a:rPr lang="en-US" altLang="zh-CN" sz="2400" dirty="0"/>
              <a:t>-</a:t>
            </a:r>
            <a:r>
              <a:rPr lang="zh-CN" altLang="en-US" sz="2400" dirty="0"/>
              <a:t>分散委托集采</a:t>
            </a:r>
          </a:p>
          <a:p>
            <a:pPr>
              <a:lnSpc>
                <a:spcPts val="3200"/>
              </a:lnSpc>
            </a:pPr>
            <a:r>
              <a:rPr lang="en-US" altLang="zh-CN" sz="2400" dirty="0" smtClean="0"/>
              <a:t>    10</a:t>
            </a:r>
            <a:r>
              <a:rPr lang="en-US" altLang="zh-CN" sz="2400" dirty="0"/>
              <a:t>.</a:t>
            </a:r>
            <a:r>
              <a:rPr lang="zh-CN" altLang="en-US" sz="2400" dirty="0" smtClean="0"/>
              <a:t>自行采购</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0293">
                                            <p:txEl>
                                              <p:pRg st="0" end="0"/>
                                            </p:txEl>
                                          </p:spTgt>
                                        </p:tgtEl>
                                        <p:attrNameLst>
                                          <p:attrName>style.visibility</p:attrName>
                                        </p:attrNameLst>
                                      </p:cBhvr>
                                      <p:to>
                                        <p:strVal val="visible"/>
                                      </p:to>
                                    </p:set>
                                    <p:anim calcmode="lin" valueType="num">
                                      <p:cBhvr additive="base">
                                        <p:cTn id="7" dur="500" fill="hold"/>
                                        <p:tgtEl>
                                          <p:spTgt spid="14029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029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矩形 1"/>
          <p:cNvSpPr>
            <a:spLocks noChangeArrowheads="1"/>
          </p:cNvSpPr>
          <p:nvPr/>
        </p:nvSpPr>
        <p:spPr bwMode="auto">
          <a:xfrm>
            <a:off x="624188" y="595313"/>
            <a:ext cx="7776220" cy="6617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3200" b="1" dirty="0" smtClean="0">
                <a:solidFill>
                  <a:srgbClr val="000000"/>
                </a:solidFill>
                <a:latin typeface="仿宋" pitchFamily="49" charset="-122"/>
                <a:ea typeface="仿宋" pitchFamily="49" charset="-122"/>
              </a:rPr>
              <a:t>（</a:t>
            </a:r>
            <a:r>
              <a:rPr lang="zh-CN" altLang="en-US" sz="3200" b="1" dirty="0">
                <a:solidFill>
                  <a:srgbClr val="000000"/>
                </a:solidFill>
                <a:latin typeface="仿宋" pitchFamily="49" charset="-122"/>
                <a:ea typeface="仿宋" pitchFamily="49" charset="-122"/>
              </a:rPr>
              <a:t>三</a:t>
            </a:r>
            <a:r>
              <a:rPr lang="zh-CN" altLang="en-US" sz="3200" b="1" dirty="0" smtClean="0">
                <a:solidFill>
                  <a:srgbClr val="000000"/>
                </a:solidFill>
                <a:latin typeface="仿宋" pitchFamily="49" charset="-122"/>
                <a:ea typeface="仿宋" pitchFamily="49" charset="-122"/>
              </a:rPr>
              <a:t>）政府采购方式</a:t>
            </a:r>
            <a:r>
              <a:rPr lang="en-US" altLang="zh-CN" sz="2000" b="1" dirty="0">
                <a:solidFill>
                  <a:srgbClr val="000000"/>
                </a:solidFill>
                <a:latin typeface="仿宋" pitchFamily="49" charset="-122"/>
                <a:ea typeface="仿宋" pitchFamily="49" charset="-122"/>
              </a:rPr>
              <a:t>(</a:t>
            </a:r>
            <a:r>
              <a:rPr lang="zh-CN" altLang="en-US" sz="2000" b="1" dirty="0">
                <a:solidFill>
                  <a:srgbClr val="000000"/>
                </a:solidFill>
                <a:latin typeface="仿宋" pitchFamily="49" charset="-122"/>
                <a:ea typeface="仿宋" pitchFamily="49" charset="-122"/>
              </a:rPr>
              <a:t>根据政府采购内网系统整理</a:t>
            </a:r>
            <a:r>
              <a:rPr lang="en-US" altLang="zh-CN" sz="2000" b="1" dirty="0" smtClean="0">
                <a:solidFill>
                  <a:srgbClr val="000000"/>
                </a:solidFill>
                <a:latin typeface="仿宋" pitchFamily="49" charset="-122"/>
                <a:ea typeface="仿宋" pitchFamily="49" charset="-122"/>
              </a:rPr>
              <a:t>)</a:t>
            </a:r>
            <a:endParaRPr lang="en-US" altLang="zh-CN" sz="3200" b="1" dirty="0">
              <a:solidFill>
                <a:srgbClr val="000000"/>
              </a:solidFill>
              <a:latin typeface="仿宋" pitchFamily="49" charset="-122"/>
              <a:ea typeface="仿宋" pitchFamily="49" charset="-122"/>
            </a:endParaRPr>
          </a:p>
          <a:p>
            <a:r>
              <a:rPr lang="en-US" altLang="zh-CN" sz="2400" dirty="0" smtClean="0"/>
              <a:t>    1</a:t>
            </a:r>
            <a:r>
              <a:rPr lang="en-US" altLang="zh-CN" sz="2400" dirty="0"/>
              <a:t>.</a:t>
            </a:r>
            <a:r>
              <a:rPr lang="zh-CN" altLang="en-US" sz="2400" dirty="0" smtClean="0"/>
              <a:t>公开</a:t>
            </a:r>
            <a:r>
              <a:rPr lang="zh-CN" altLang="en-US" sz="2400" dirty="0"/>
              <a:t>招标</a:t>
            </a:r>
          </a:p>
          <a:p>
            <a:r>
              <a:rPr lang="en-US" altLang="zh-CN" sz="2400" dirty="0" smtClean="0"/>
              <a:t>    2</a:t>
            </a:r>
            <a:r>
              <a:rPr lang="en-US" altLang="zh-CN" sz="2400" dirty="0"/>
              <a:t>.</a:t>
            </a:r>
            <a:r>
              <a:rPr lang="zh-CN" altLang="en-US" sz="2400" dirty="0" smtClean="0"/>
              <a:t>竞争性</a:t>
            </a:r>
            <a:r>
              <a:rPr lang="zh-CN" altLang="en-US" sz="2400" dirty="0"/>
              <a:t>磋商</a:t>
            </a:r>
          </a:p>
          <a:p>
            <a:r>
              <a:rPr lang="en-US" altLang="zh-CN" sz="2400" dirty="0" smtClean="0"/>
              <a:t>    3</a:t>
            </a:r>
            <a:r>
              <a:rPr lang="en-US" altLang="zh-CN" sz="2400" dirty="0"/>
              <a:t>.</a:t>
            </a:r>
            <a:r>
              <a:rPr lang="zh-CN" altLang="en-US" sz="2400" dirty="0" smtClean="0"/>
              <a:t>竞争性</a:t>
            </a:r>
            <a:r>
              <a:rPr lang="zh-CN" altLang="en-US" sz="2400" dirty="0"/>
              <a:t>谈判</a:t>
            </a:r>
          </a:p>
          <a:p>
            <a:r>
              <a:rPr lang="en-US" altLang="zh-CN" sz="2400" dirty="0" smtClean="0"/>
              <a:t>    4</a:t>
            </a:r>
            <a:r>
              <a:rPr lang="en-US" altLang="zh-CN" sz="2400" dirty="0"/>
              <a:t>.</a:t>
            </a:r>
            <a:r>
              <a:rPr lang="zh-CN" altLang="en-US" sz="2400" dirty="0" smtClean="0"/>
              <a:t>单一</a:t>
            </a:r>
            <a:r>
              <a:rPr lang="zh-CN" altLang="en-US" sz="2400" dirty="0"/>
              <a:t>来源采购</a:t>
            </a:r>
          </a:p>
          <a:p>
            <a:r>
              <a:rPr lang="en-US" altLang="zh-CN" sz="2400" dirty="0" smtClean="0"/>
              <a:t>    5</a:t>
            </a:r>
            <a:r>
              <a:rPr lang="en-US" altLang="zh-CN" sz="2400" dirty="0"/>
              <a:t>.</a:t>
            </a:r>
            <a:r>
              <a:rPr lang="zh-CN" altLang="en-US" sz="2400" dirty="0" smtClean="0"/>
              <a:t>询</a:t>
            </a:r>
            <a:r>
              <a:rPr lang="zh-CN" altLang="en-US" sz="2400" dirty="0"/>
              <a:t>价采购</a:t>
            </a:r>
          </a:p>
          <a:p>
            <a:r>
              <a:rPr lang="en-US" altLang="zh-CN" sz="2400" dirty="0" smtClean="0"/>
              <a:t>    6</a:t>
            </a:r>
            <a:r>
              <a:rPr lang="en-US" altLang="zh-CN" sz="2400" dirty="0"/>
              <a:t>.</a:t>
            </a:r>
            <a:r>
              <a:rPr lang="zh-CN" altLang="en-US" sz="2400" dirty="0" smtClean="0"/>
              <a:t>网</a:t>
            </a:r>
            <a:r>
              <a:rPr lang="zh-CN" altLang="en-US" sz="2400" dirty="0"/>
              <a:t>超采购</a:t>
            </a:r>
          </a:p>
          <a:p>
            <a:r>
              <a:rPr lang="en-US" altLang="zh-CN" sz="2400" dirty="0" smtClean="0"/>
              <a:t>    7</a:t>
            </a:r>
            <a:r>
              <a:rPr lang="en-US" altLang="zh-CN" sz="2400" dirty="0"/>
              <a:t>.</a:t>
            </a:r>
            <a:r>
              <a:rPr lang="zh-CN" altLang="en-US" sz="2400" dirty="0" smtClean="0"/>
              <a:t>在线</a:t>
            </a:r>
            <a:r>
              <a:rPr lang="zh-CN" altLang="en-US" sz="2400" dirty="0"/>
              <a:t>询价</a:t>
            </a:r>
          </a:p>
          <a:p>
            <a:r>
              <a:rPr lang="en-US" altLang="zh-CN" sz="2400" dirty="0" smtClean="0"/>
              <a:t>    8</a:t>
            </a:r>
            <a:r>
              <a:rPr lang="en-US" altLang="zh-CN" sz="2400" dirty="0"/>
              <a:t>.</a:t>
            </a:r>
            <a:r>
              <a:rPr lang="zh-CN" altLang="en-US" sz="2400" dirty="0" smtClean="0"/>
              <a:t>反向</a:t>
            </a:r>
            <a:r>
              <a:rPr lang="zh-CN" altLang="en-US" sz="2400" dirty="0"/>
              <a:t>竞价</a:t>
            </a:r>
          </a:p>
          <a:p>
            <a:r>
              <a:rPr lang="en-US" altLang="zh-CN" sz="2400" dirty="0" smtClean="0"/>
              <a:t>    9</a:t>
            </a:r>
            <a:r>
              <a:rPr lang="en-US" altLang="zh-CN" sz="2400" dirty="0"/>
              <a:t>.</a:t>
            </a:r>
            <a:r>
              <a:rPr lang="zh-CN" altLang="en-US" sz="2400" dirty="0" smtClean="0"/>
              <a:t>协议</a:t>
            </a:r>
            <a:r>
              <a:rPr lang="zh-CN" altLang="en-US" sz="2400" dirty="0"/>
              <a:t>采购</a:t>
            </a:r>
            <a:r>
              <a:rPr lang="en-US" altLang="zh-CN" sz="2400" dirty="0"/>
              <a:t>-</a:t>
            </a:r>
            <a:r>
              <a:rPr lang="zh-CN" altLang="en-US" sz="2400" dirty="0"/>
              <a:t>批量竞价</a:t>
            </a:r>
          </a:p>
          <a:p>
            <a:r>
              <a:rPr lang="en-US" altLang="zh-CN" sz="2400" dirty="0" smtClean="0"/>
              <a:t>    10</a:t>
            </a:r>
            <a:r>
              <a:rPr lang="en-US" altLang="zh-CN" sz="2400" dirty="0"/>
              <a:t>.</a:t>
            </a:r>
            <a:r>
              <a:rPr lang="zh-CN" altLang="en-US" sz="2400" dirty="0" smtClean="0"/>
              <a:t>协议</a:t>
            </a:r>
            <a:r>
              <a:rPr lang="zh-CN" altLang="en-US" sz="2400" dirty="0"/>
              <a:t>采购</a:t>
            </a:r>
            <a:r>
              <a:rPr lang="en-US" altLang="zh-CN" sz="2400" dirty="0"/>
              <a:t>-</a:t>
            </a:r>
            <a:r>
              <a:rPr lang="zh-CN" altLang="en-US" sz="2400" dirty="0"/>
              <a:t>直接订购</a:t>
            </a:r>
          </a:p>
          <a:p>
            <a:r>
              <a:rPr lang="en-US" altLang="zh-CN" sz="2400" dirty="0" smtClean="0"/>
              <a:t>    11</a:t>
            </a:r>
            <a:r>
              <a:rPr lang="en-US" altLang="zh-CN" sz="2400" dirty="0"/>
              <a:t>.</a:t>
            </a:r>
            <a:r>
              <a:rPr lang="zh-CN" altLang="en-US" sz="2400" dirty="0" smtClean="0"/>
              <a:t>协议</a:t>
            </a:r>
            <a:r>
              <a:rPr lang="zh-CN" altLang="en-US" sz="2400" dirty="0"/>
              <a:t>采购</a:t>
            </a:r>
            <a:r>
              <a:rPr lang="en-US" altLang="zh-CN" sz="2400" dirty="0"/>
              <a:t>-</a:t>
            </a:r>
            <a:r>
              <a:rPr lang="zh-CN" altLang="en-US" sz="2400" dirty="0"/>
              <a:t>竞价采购</a:t>
            </a:r>
          </a:p>
          <a:p>
            <a:r>
              <a:rPr lang="en-US" altLang="zh-CN" sz="2400" dirty="0" smtClean="0"/>
              <a:t>    12</a:t>
            </a:r>
            <a:r>
              <a:rPr lang="en-US" altLang="zh-CN" sz="2400" dirty="0"/>
              <a:t>.</a:t>
            </a:r>
            <a:r>
              <a:rPr lang="zh-CN" altLang="en-US" sz="2400" dirty="0" smtClean="0"/>
              <a:t>定点</a:t>
            </a:r>
            <a:r>
              <a:rPr lang="zh-CN" altLang="en-US" sz="2400" dirty="0"/>
              <a:t>采购</a:t>
            </a:r>
            <a:r>
              <a:rPr lang="en-US" altLang="zh-CN" sz="2400" dirty="0"/>
              <a:t>-</a:t>
            </a:r>
            <a:r>
              <a:rPr lang="zh-CN" altLang="en-US" sz="2400" dirty="0"/>
              <a:t>直接订购</a:t>
            </a:r>
          </a:p>
          <a:p>
            <a:r>
              <a:rPr lang="en-US" altLang="zh-CN" sz="2400" dirty="0" smtClean="0"/>
              <a:t>    13</a:t>
            </a:r>
            <a:r>
              <a:rPr lang="en-US" altLang="zh-CN" sz="2400" dirty="0"/>
              <a:t>.</a:t>
            </a:r>
            <a:r>
              <a:rPr lang="zh-CN" altLang="en-US" sz="2400" dirty="0" smtClean="0"/>
              <a:t>定点</a:t>
            </a:r>
            <a:r>
              <a:rPr lang="zh-CN" altLang="en-US" sz="2400" dirty="0"/>
              <a:t>采购</a:t>
            </a:r>
            <a:r>
              <a:rPr lang="en-US" altLang="zh-CN" sz="2400" dirty="0"/>
              <a:t>-</a:t>
            </a:r>
            <a:r>
              <a:rPr lang="zh-CN" altLang="en-US" sz="2400" dirty="0"/>
              <a:t>竞价采购</a:t>
            </a:r>
          </a:p>
          <a:p>
            <a:r>
              <a:rPr lang="en-US" altLang="zh-CN" sz="2400" dirty="0" smtClean="0"/>
              <a:t>    14</a:t>
            </a:r>
            <a:r>
              <a:rPr lang="en-US" altLang="zh-CN" sz="2400" dirty="0"/>
              <a:t>.</a:t>
            </a:r>
            <a:r>
              <a:rPr lang="zh-CN" altLang="en-US" sz="2400" dirty="0" smtClean="0"/>
              <a:t>邀请</a:t>
            </a:r>
            <a:r>
              <a:rPr lang="zh-CN" altLang="en-US" sz="2400" dirty="0"/>
              <a:t>招标</a:t>
            </a:r>
          </a:p>
          <a:p>
            <a:r>
              <a:rPr lang="en-US" altLang="zh-CN" sz="2400" dirty="0" smtClean="0"/>
              <a:t>    15</a:t>
            </a:r>
            <a:r>
              <a:rPr lang="en-US" altLang="zh-CN" sz="2400" dirty="0"/>
              <a:t>.</a:t>
            </a:r>
            <a:r>
              <a:rPr lang="zh-CN" altLang="en-US" sz="2400" dirty="0" smtClean="0"/>
              <a:t>其他</a:t>
            </a:r>
            <a:endParaRPr lang="zh-CN" altLang="en-US" sz="2400" dirty="0"/>
          </a:p>
          <a:p>
            <a:pPr>
              <a:buFont typeface="Wingdings" pitchFamily="2" charset="2"/>
              <a:buNone/>
            </a:pPr>
            <a:endParaRPr lang="zh-CN" altLang="en-US" sz="3200" dirty="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750" y="620713"/>
            <a:ext cx="8280400" cy="5509200"/>
          </a:xfrm>
          <a:prstGeom prst="rect">
            <a:avLst/>
          </a:prstGeom>
          <a:noFill/>
        </p:spPr>
        <p:txBody>
          <a:bodyPr>
            <a:spAutoFit/>
          </a:bodyPr>
          <a:lstStyle/>
          <a:p>
            <a:pPr>
              <a:buFont typeface="Wingdings" pitchFamily="2" charset="2"/>
              <a:buNone/>
            </a:pPr>
            <a:r>
              <a:rPr lang="zh-CN" altLang="en-US" sz="3200" b="1" dirty="0" smtClean="0">
                <a:solidFill>
                  <a:srgbClr val="000000"/>
                </a:solidFill>
                <a:latin typeface="仿宋" pitchFamily="49" charset="-122"/>
                <a:ea typeface="仿宋" pitchFamily="49" charset="-122"/>
              </a:rPr>
              <a:t>        （四）政府</a:t>
            </a:r>
            <a:r>
              <a:rPr lang="zh-CN" altLang="en-US" sz="3200" b="1" dirty="0">
                <a:solidFill>
                  <a:srgbClr val="000000"/>
                </a:solidFill>
                <a:latin typeface="仿宋" pitchFamily="49" charset="-122"/>
                <a:ea typeface="仿宋" pitchFamily="49" charset="-122"/>
              </a:rPr>
              <a:t>采购</a:t>
            </a:r>
            <a:r>
              <a:rPr lang="zh-CN" altLang="en-US" sz="3200" b="1" dirty="0" smtClean="0">
                <a:solidFill>
                  <a:srgbClr val="000000"/>
                </a:solidFill>
                <a:latin typeface="仿宋" pitchFamily="49" charset="-122"/>
                <a:ea typeface="仿宋" pitchFamily="49" charset="-122"/>
              </a:rPr>
              <a:t>目录</a:t>
            </a:r>
            <a:endParaRPr lang="en-US" altLang="zh-CN" sz="3200" b="1" dirty="0" smtClean="0">
              <a:solidFill>
                <a:srgbClr val="000000"/>
              </a:solidFill>
              <a:latin typeface="仿宋" pitchFamily="49" charset="-122"/>
              <a:ea typeface="仿宋" pitchFamily="49" charset="-122"/>
            </a:endParaRPr>
          </a:p>
          <a:p>
            <a:pPr>
              <a:buFont typeface="Wingdings" pitchFamily="2" charset="2"/>
              <a:buNone/>
            </a:pPr>
            <a:r>
              <a:rPr lang="zh-CN" altLang="en-US" sz="2000" b="1" dirty="0" smtClean="0">
                <a:solidFill>
                  <a:srgbClr val="000000"/>
                </a:solidFill>
                <a:latin typeface="仿宋" pitchFamily="49" charset="-122"/>
                <a:ea typeface="仿宋" pitchFamily="49" charset="-122"/>
              </a:rPr>
              <a:t>    政府采购目录是</a:t>
            </a:r>
            <a:r>
              <a:rPr lang="zh-CN" altLang="en-US" sz="2000" b="1" dirty="0">
                <a:solidFill>
                  <a:srgbClr val="000000"/>
                </a:solidFill>
                <a:latin typeface="仿宋" pitchFamily="49" charset="-122"/>
                <a:ea typeface="仿宋" pitchFamily="49" charset="-122"/>
              </a:rPr>
              <a:t>关于政府采购对象具体分类的详细品目， 它是政府采购范围的具体化，是编制政府采购预算的基础和依据。</a:t>
            </a:r>
          </a:p>
          <a:p>
            <a:pPr>
              <a:buFont typeface="Wingdings" pitchFamily="2" charset="2"/>
              <a:buNone/>
            </a:pPr>
            <a:r>
              <a:rPr lang="zh-CN" altLang="en-US" sz="2000" b="1" dirty="0">
                <a:solidFill>
                  <a:srgbClr val="000000"/>
                </a:solidFill>
                <a:latin typeface="仿宋" pitchFamily="49" charset="-122"/>
                <a:ea typeface="仿宋" pitchFamily="49" charset="-122"/>
              </a:rPr>
              <a:t>   政府采购目录按照采购类型分为：集中采购目录和分散采购目录。</a:t>
            </a:r>
            <a:endParaRPr lang="zh-CN" altLang="en-US" sz="2000" dirty="0">
              <a:latin typeface="仿宋" pitchFamily="49" charset="-122"/>
              <a:ea typeface="仿宋" pitchFamily="49" charset="-122"/>
            </a:endParaRPr>
          </a:p>
          <a:p>
            <a:pPr marL="342900" indent="-342900">
              <a:buFont typeface="Arial" pitchFamily="34" charset="0"/>
              <a:buChar char="•"/>
              <a:defRPr/>
            </a:pPr>
            <a:r>
              <a:rPr lang="zh-CN" altLang="zh-CN" sz="2000" b="1" dirty="0" smtClean="0">
                <a:latin typeface="仿宋" pitchFamily="49" charset="-122"/>
                <a:ea typeface="仿宋" pitchFamily="49" charset="-122"/>
              </a:rPr>
              <a:t>浙江省</a:t>
            </a:r>
            <a:r>
              <a:rPr lang="en-US" altLang="zh-CN" sz="2000" b="1" dirty="0" smtClean="0">
                <a:latin typeface="仿宋" pitchFamily="49" charset="-122"/>
                <a:ea typeface="仿宋" pitchFamily="49" charset="-122"/>
              </a:rPr>
              <a:t>2018</a:t>
            </a:r>
            <a:r>
              <a:rPr lang="zh-CN" altLang="zh-CN" sz="2000" b="1" dirty="0" smtClean="0">
                <a:latin typeface="仿宋" pitchFamily="49" charset="-122"/>
                <a:ea typeface="仿宋" pitchFamily="49" charset="-122"/>
              </a:rPr>
              <a:t>年度</a:t>
            </a:r>
            <a:r>
              <a:rPr lang="zh-CN" altLang="zh-CN" sz="2000" b="1" dirty="0">
                <a:latin typeface="仿宋" pitchFamily="49" charset="-122"/>
                <a:ea typeface="仿宋" pitchFamily="49" charset="-122"/>
              </a:rPr>
              <a:t>省级集中采购目录及</a:t>
            </a:r>
            <a:r>
              <a:rPr lang="zh-CN" altLang="zh-CN" sz="2000" b="1" dirty="0" smtClean="0">
                <a:latin typeface="仿宋" pitchFamily="49" charset="-122"/>
                <a:ea typeface="仿宋" pitchFamily="49" charset="-122"/>
              </a:rPr>
              <a:t>标准</a:t>
            </a:r>
            <a:endParaRPr lang="zh-CN" altLang="zh-CN" sz="2000" b="1" dirty="0">
              <a:latin typeface="仿宋" pitchFamily="49" charset="-122"/>
              <a:ea typeface="仿宋" pitchFamily="49" charset="-122"/>
            </a:endParaRPr>
          </a:p>
          <a:p>
            <a:pPr>
              <a:defRPr/>
            </a:pPr>
            <a:r>
              <a:rPr lang="zh-CN" altLang="zh-CN" sz="2000" b="1" dirty="0">
                <a:latin typeface="仿宋" pitchFamily="49" charset="-122"/>
                <a:ea typeface="仿宋" pitchFamily="49" charset="-122"/>
              </a:rPr>
              <a:t>一、</a:t>
            </a:r>
            <a:r>
              <a:rPr lang="zh-CN" altLang="zh-CN" sz="2000" b="1" dirty="0">
                <a:solidFill>
                  <a:srgbClr val="FF0000"/>
                </a:solidFill>
                <a:latin typeface="仿宋" pitchFamily="49" charset="-122"/>
                <a:ea typeface="仿宋" pitchFamily="49" charset="-122"/>
              </a:rPr>
              <a:t>省级政府集中采购目录</a:t>
            </a:r>
            <a:endParaRPr lang="en-US" altLang="zh-CN" sz="2000" b="1" dirty="0">
              <a:solidFill>
                <a:srgbClr val="FF0000"/>
              </a:solidFill>
              <a:latin typeface="仿宋" pitchFamily="49" charset="-122"/>
              <a:ea typeface="仿宋" pitchFamily="49" charset="-122"/>
            </a:endParaRPr>
          </a:p>
          <a:p>
            <a:pPr>
              <a:defRPr/>
            </a:pPr>
            <a:r>
              <a:rPr lang="zh-CN" altLang="en-US" sz="2000" b="1" dirty="0" smtClean="0">
                <a:latin typeface="仿宋" pitchFamily="49" charset="-122"/>
                <a:ea typeface="仿宋" pitchFamily="49" charset="-122"/>
              </a:rPr>
              <a:t>    （</a:t>
            </a:r>
            <a:r>
              <a:rPr lang="zh-CN" altLang="en-US" sz="2000" b="1" dirty="0">
                <a:latin typeface="仿宋" pitchFamily="49" charset="-122"/>
                <a:ea typeface="仿宋" pitchFamily="49" charset="-122"/>
              </a:rPr>
              <a:t>一）货物类（ </a:t>
            </a:r>
            <a:r>
              <a:rPr lang="en-US" altLang="zh-CN" sz="2000" b="1" dirty="0" smtClean="0">
                <a:latin typeface="仿宋" pitchFamily="49" charset="-122"/>
                <a:ea typeface="仿宋" pitchFamily="49" charset="-122"/>
              </a:rPr>
              <a:t>26</a:t>
            </a:r>
            <a:r>
              <a:rPr lang="zh-CN" altLang="en-US" sz="2000" b="1" dirty="0" smtClean="0">
                <a:latin typeface="仿宋" pitchFamily="49" charset="-122"/>
                <a:ea typeface="仿宋" pitchFamily="49" charset="-122"/>
              </a:rPr>
              <a:t>项</a:t>
            </a:r>
            <a:r>
              <a:rPr lang="zh-CN" altLang="en-US" sz="2000" b="1" dirty="0">
                <a:latin typeface="仿宋" pitchFamily="49" charset="-122"/>
                <a:ea typeface="仿宋" pitchFamily="49" charset="-122"/>
              </a:rPr>
              <a:t>）：服务器、台式计算机、便携式计算机、</a:t>
            </a:r>
            <a:r>
              <a:rPr lang="zh-CN" altLang="en-US" sz="2000" b="1" dirty="0" smtClean="0">
                <a:latin typeface="仿宋" pitchFamily="49" charset="-122"/>
                <a:ea typeface="仿宋" pitchFamily="49" charset="-122"/>
              </a:rPr>
              <a:t>计算机网络</a:t>
            </a:r>
            <a:r>
              <a:rPr lang="zh-CN" altLang="en-US" sz="2000" b="1" dirty="0">
                <a:latin typeface="仿宋" pitchFamily="49" charset="-122"/>
                <a:ea typeface="仿宋" pitchFamily="49" charset="-122"/>
              </a:rPr>
              <a:t>设备、信息安全设备、存储设备、打印设备、扫描仪、</a:t>
            </a:r>
            <a:r>
              <a:rPr lang="zh-CN" altLang="en-US" sz="2000" b="1" dirty="0" smtClean="0">
                <a:latin typeface="仿宋" pitchFamily="49" charset="-122"/>
                <a:ea typeface="仿宋" pitchFamily="49" charset="-122"/>
              </a:rPr>
              <a:t>基础软件</a:t>
            </a:r>
            <a:r>
              <a:rPr lang="zh-CN" altLang="en-US" sz="2000" b="1" dirty="0">
                <a:latin typeface="仿宋" pitchFamily="49" charset="-122"/>
                <a:ea typeface="仿宋" pitchFamily="49" charset="-122"/>
              </a:rPr>
              <a:t>、复印机、投影仪、多功能一体机、文印设备、乘用车、客车、</a:t>
            </a:r>
            <a:r>
              <a:rPr lang="zh-CN" altLang="en-US" sz="2000" b="1" dirty="0" smtClean="0">
                <a:latin typeface="仿宋" pitchFamily="49" charset="-122"/>
                <a:ea typeface="仿宋" pitchFamily="49" charset="-122"/>
              </a:rPr>
              <a:t>专用</a:t>
            </a:r>
            <a:r>
              <a:rPr lang="zh-CN" altLang="en-US" sz="2000" b="1" dirty="0">
                <a:latin typeface="仿宋" pitchFamily="49" charset="-122"/>
                <a:ea typeface="仿宋" pitchFamily="49" charset="-122"/>
              </a:rPr>
              <a:t>车辆、空调机、视频会议系统设备、普通电视设备（限于</a:t>
            </a:r>
            <a:r>
              <a:rPr lang="zh-CN" altLang="en-US" sz="2000" b="1" dirty="0" smtClean="0">
                <a:latin typeface="仿宋" pitchFamily="49" charset="-122"/>
                <a:ea typeface="仿宋" pitchFamily="49" charset="-122"/>
              </a:rPr>
              <a:t>电视机</a:t>
            </a:r>
            <a:r>
              <a:rPr lang="zh-CN" altLang="en-US" sz="2000" b="1" dirty="0">
                <a:latin typeface="仿宋" pitchFamily="49" charset="-122"/>
                <a:ea typeface="仿宋" pitchFamily="49" charset="-122"/>
              </a:rPr>
              <a:t>）、传真机</a:t>
            </a:r>
            <a:r>
              <a:rPr lang="zh-CN" altLang="en-US" sz="2000" b="1" dirty="0" smtClean="0">
                <a:latin typeface="仿宋" pitchFamily="49" charset="-122"/>
                <a:ea typeface="仿宋" pitchFamily="49" charset="-122"/>
              </a:rPr>
              <a:t>、计划生育</a:t>
            </a:r>
            <a:r>
              <a:rPr lang="zh-CN" altLang="en-US" sz="2000" b="1" dirty="0">
                <a:latin typeface="仿宋" pitchFamily="49" charset="-122"/>
                <a:ea typeface="仿宋" pitchFamily="49" charset="-122"/>
              </a:rPr>
              <a:t>避孕药具、办公家具（限于规格、型号等</a:t>
            </a:r>
            <a:r>
              <a:rPr lang="zh-CN" altLang="en-US" sz="2000" b="1" dirty="0" smtClean="0">
                <a:latin typeface="仿宋" pitchFamily="49" charset="-122"/>
                <a:ea typeface="仿宋" pitchFamily="49" charset="-122"/>
              </a:rPr>
              <a:t>确定</a:t>
            </a:r>
            <a:r>
              <a:rPr lang="zh-CN" altLang="en-US" sz="2000" b="1" dirty="0">
                <a:latin typeface="仿宋" pitchFamily="49" charset="-122"/>
                <a:ea typeface="仿宋" pitchFamily="49" charset="-122"/>
              </a:rPr>
              <a:t>的成品）、工作制服（限于执法人员统一着装）、纸质文具及</a:t>
            </a:r>
            <a:r>
              <a:rPr lang="zh-CN" altLang="en-US" sz="2000" b="1" dirty="0" smtClean="0">
                <a:latin typeface="仿宋" pitchFamily="49" charset="-122"/>
                <a:ea typeface="仿宋" pitchFamily="49" charset="-122"/>
              </a:rPr>
              <a:t>办公用品</a:t>
            </a:r>
            <a:r>
              <a:rPr lang="zh-CN" altLang="en-US" sz="2000" b="1" dirty="0">
                <a:latin typeface="仿宋" pitchFamily="49" charset="-122"/>
                <a:ea typeface="仿宋" pitchFamily="49" charset="-122"/>
              </a:rPr>
              <a:t>（限于复印纸）、义务教育教科书、辅助学习资源（限于</a:t>
            </a:r>
            <a:r>
              <a:rPr lang="zh-CN" altLang="en-US" sz="2000" b="1" dirty="0" smtClean="0">
                <a:latin typeface="仿宋" pitchFamily="49" charset="-122"/>
                <a:ea typeface="仿宋" pitchFamily="49" charset="-122"/>
              </a:rPr>
              <a:t>义务教育</a:t>
            </a:r>
            <a:r>
              <a:rPr lang="zh-CN" altLang="en-US" sz="2000" b="1" dirty="0">
                <a:latin typeface="仿宋" pitchFamily="49" charset="-122"/>
                <a:ea typeface="仿宋" pitchFamily="49" charset="-122"/>
              </a:rPr>
              <a:t>）。</a:t>
            </a:r>
          </a:p>
          <a:p>
            <a:pPr>
              <a:defRPr/>
            </a:pPr>
            <a:r>
              <a:rPr lang="zh-CN" altLang="en-US" sz="2000" b="1" dirty="0" smtClean="0">
                <a:latin typeface="仿宋" pitchFamily="49" charset="-122"/>
                <a:ea typeface="仿宋" pitchFamily="49" charset="-122"/>
              </a:rPr>
              <a:t>    省级</a:t>
            </a:r>
            <a:r>
              <a:rPr lang="zh-CN" altLang="en-US" sz="2000" b="1" dirty="0">
                <a:latin typeface="仿宋" pitchFamily="49" charset="-122"/>
                <a:ea typeface="仿宋" pitchFamily="49" charset="-122"/>
              </a:rPr>
              <a:t>货物类政府集中采购项目除上述项目外，还包括：医疗设</a:t>
            </a:r>
          </a:p>
          <a:p>
            <a:pPr>
              <a:defRPr/>
            </a:pPr>
            <a:r>
              <a:rPr lang="zh-CN" altLang="en-US" sz="2000" b="1" dirty="0">
                <a:latin typeface="仿宋" pitchFamily="49" charset="-122"/>
                <a:ea typeface="仿宋" pitchFamily="49" charset="-122"/>
              </a:rPr>
              <a:t>备（应国际招标的除外）、环境污染防治设备、人用疫苗（一类、二</a:t>
            </a:r>
          </a:p>
          <a:p>
            <a:pPr>
              <a:defRPr/>
            </a:pPr>
            <a:r>
              <a:rPr lang="zh-CN" altLang="en-US" sz="2000" b="1" dirty="0">
                <a:latin typeface="仿宋" pitchFamily="49" charset="-122"/>
                <a:ea typeface="仿宋" pitchFamily="49" charset="-122"/>
              </a:rPr>
              <a:t>类疫苗）、兽用疫苗（动物疾病防控疫苗），以及预算</a:t>
            </a:r>
            <a:r>
              <a:rPr lang="zh-CN" altLang="en-US" sz="2000" b="1" dirty="0" smtClean="0">
                <a:latin typeface="仿宋" pitchFamily="49" charset="-122"/>
                <a:ea typeface="仿宋" pitchFamily="49" charset="-122"/>
              </a:rPr>
              <a:t>金额</a:t>
            </a:r>
            <a:r>
              <a:rPr lang="en-US" altLang="zh-CN" sz="2000" b="1" dirty="0" smtClean="0">
                <a:latin typeface="仿宋" pitchFamily="49" charset="-122"/>
                <a:ea typeface="仿宋" pitchFamily="49" charset="-122"/>
              </a:rPr>
              <a:t>1000</a:t>
            </a:r>
            <a:r>
              <a:rPr lang="zh-CN" altLang="en-US" sz="2000" b="1" dirty="0" smtClean="0">
                <a:latin typeface="仿宋" pitchFamily="49" charset="-122"/>
                <a:ea typeface="仿宋" pitchFamily="49" charset="-122"/>
              </a:rPr>
              <a:t>万</a:t>
            </a:r>
            <a:r>
              <a:rPr lang="zh-CN" altLang="en-US" sz="2000" b="1" dirty="0">
                <a:latin typeface="仿宋" pitchFamily="49" charset="-122"/>
                <a:ea typeface="仿宋" pitchFamily="49" charset="-122"/>
              </a:rPr>
              <a:t>元（含）以上的其他货物类项目。</a:t>
            </a:r>
            <a:endParaRPr lang="zh-CN" altLang="zh-CN" sz="2000" b="1" dirty="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1"/>
          <p:cNvSpPr txBox="1">
            <a:spLocks noChangeArrowheads="1"/>
          </p:cNvSpPr>
          <p:nvPr/>
        </p:nvSpPr>
        <p:spPr bwMode="auto">
          <a:xfrm>
            <a:off x="539750" y="260648"/>
            <a:ext cx="8352730" cy="6324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pPr>
              <a:lnSpc>
                <a:spcPts val="2700"/>
              </a:lnSpc>
            </a:pPr>
            <a:r>
              <a:rPr lang="zh-CN" altLang="en-US" b="1" dirty="0" smtClean="0">
                <a:latin typeface="仿宋" pitchFamily="49" charset="-122"/>
                <a:ea typeface="仿宋" pitchFamily="49" charset="-122"/>
              </a:rPr>
              <a:t>    （</a:t>
            </a:r>
            <a:r>
              <a:rPr lang="zh-CN" altLang="en-US" b="1" dirty="0">
                <a:latin typeface="仿宋" pitchFamily="49" charset="-122"/>
                <a:ea typeface="仿宋" pitchFamily="49" charset="-122"/>
              </a:rPr>
              <a:t>二）工程类：无全省统一的集中采购目录。</a:t>
            </a:r>
          </a:p>
          <a:p>
            <a:pPr>
              <a:lnSpc>
                <a:spcPts val="2700"/>
              </a:lnSpc>
            </a:pPr>
            <a:r>
              <a:rPr lang="zh-CN" altLang="en-US" b="1" dirty="0" smtClean="0">
                <a:latin typeface="仿宋" pitchFamily="49" charset="-122"/>
                <a:ea typeface="仿宋" pitchFamily="49" charset="-122"/>
              </a:rPr>
              <a:t>    省级</a:t>
            </a:r>
            <a:r>
              <a:rPr lang="zh-CN" altLang="en-US" b="1" dirty="0">
                <a:latin typeface="仿宋" pitchFamily="49" charset="-122"/>
                <a:ea typeface="仿宋" pitchFamily="49" charset="-122"/>
              </a:rPr>
              <a:t>工程类政府集中采购项目包括：投资</a:t>
            </a:r>
            <a:r>
              <a:rPr lang="zh-CN" altLang="en-US" b="1" dirty="0" smtClean="0">
                <a:latin typeface="仿宋" pitchFamily="49" charset="-122"/>
                <a:ea typeface="仿宋" pitchFamily="49" charset="-122"/>
              </a:rPr>
              <a:t>预算</a:t>
            </a:r>
            <a:r>
              <a:rPr lang="en-US" altLang="zh-CN" b="1" dirty="0" smtClean="0">
                <a:latin typeface="仿宋" pitchFamily="49" charset="-122"/>
                <a:ea typeface="仿宋" pitchFamily="49" charset="-122"/>
              </a:rPr>
              <a:t>100</a:t>
            </a:r>
            <a:r>
              <a:rPr lang="zh-CN" altLang="en-US" b="1" dirty="0" smtClean="0">
                <a:latin typeface="仿宋" pitchFamily="49" charset="-122"/>
                <a:ea typeface="仿宋" pitchFamily="49" charset="-122"/>
              </a:rPr>
              <a:t>万元的</a:t>
            </a:r>
            <a:r>
              <a:rPr lang="zh-CN" altLang="en-US" b="1" dirty="0">
                <a:latin typeface="仿宋" pitchFamily="49" charset="-122"/>
                <a:ea typeface="仿宋" pitchFamily="49" charset="-122"/>
              </a:rPr>
              <a:t>小额装修工程、拆除工程、修缮工程。</a:t>
            </a:r>
          </a:p>
          <a:p>
            <a:pPr>
              <a:lnSpc>
                <a:spcPts val="2700"/>
              </a:lnSpc>
            </a:pPr>
            <a:r>
              <a:rPr lang="zh-CN" altLang="en-US" b="1" dirty="0" smtClean="0">
                <a:latin typeface="仿宋" pitchFamily="49" charset="-122"/>
                <a:ea typeface="仿宋" pitchFamily="49" charset="-122"/>
              </a:rPr>
              <a:t>    （</a:t>
            </a:r>
            <a:r>
              <a:rPr lang="zh-CN" altLang="en-US" b="1" dirty="0">
                <a:latin typeface="仿宋" pitchFamily="49" charset="-122"/>
                <a:ea typeface="仿宋" pitchFamily="49" charset="-122"/>
              </a:rPr>
              <a:t>三）服务类</a:t>
            </a:r>
            <a:r>
              <a:rPr lang="zh-CN" altLang="en-US" b="1" dirty="0" smtClean="0">
                <a:latin typeface="仿宋" pitchFamily="49" charset="-122"/>
                <a:ea typeface="仿宋" pitchFamily="49" charset="-122"/>
              </a:rPr>
              <a:t>（</a:t>
            </a:r>
            <a:r>
              <a:rPr lang="en-US" altLang="zh-CN" b="1" dirty="0" smtClean="0">
                <a:latin typeface="仿宋" pitchFamily="49" charset="-122"/>
                <a:ea typeface="仿宋" pitchFamily="49" charset="-122"/>
              </a:rPr>
              <a:t>8</a:t>
            </a:r>
            <a:r>
              <a:rPr lang="zh-CN" altLang="en-US" b="1" dirty="0" smtClean="0">
                <a:latin typeface="仿宋" pitchFamily="49" charset="-122"/>
                <a:ea typeface="仿宋" pitchFamily="49" charset="-122"/>
              </a:rPr>
              <a:t>项</a:t>
            </a:r>
            <a:r>
              <a:rPr lang="zh-CN" altLang="en-US" b="1" dirty="0">
                <a:latin typeface="仿宋" pitchFamily="49" charset="-122"/>
                <a:ea typeface="仿宋" pitchFamily="49" charset="-122"/>
              </a:rPr>
              <a:t>）：电信服务（限于电信线路租用）、</a:t>
            </a:r>
            <a:r>
              <a:rPr lang="zh-CN" altLang="en-US" b="1" dirty="0" smtClean="0">
                <a:latin typeface="仿宋" pitchFamily="49" charset="-122"/>
                <a:ea typeface="仿宋" pitchFamily="49" charset="-122"/>
              </a:rPr>
              <a:t>计算机设备</a:t>
            </a:r>
            <a:r>
              <a:rPr lang="zh-CN" altLang="en-US" b="1" dirty="0">
                <a:latin typeface="仿宋" pitchFamily="49" charset="-122"/>
                <a:ea typeface="仿宋" pitchFamily="49" charset="-122"/>
              </a:rPr>
              <a:t>和软件租赁服务（限于云计算服务）、车辆及其他运输机械</a:t>
            </a:r>
            <a:r>
              <a:rPr lang="zh-CN" altLang="en-US" b="1" dirty="0" smtClean="0">
                <a:latin typeface="仿宋" pitchFamily="49" charset="-122"/>
                <a:ea typeface="仿宋" pitchFamily="49" charset="-122"/>
              </a:rPr>
              <a:t>租赁</a:t>
            </a:r>
            <a:r>
              <a:rPr lang="zh-CN" altLang="en-US" b="1" dirty="0">
                <a:latin typeface="仿宋" pitchFamily="49" charset="-122"/>
                <a:ea typeface="仿宋" pitchFamily="49" charset="-122"/>
              </a:rPr>
              <a:t>（限于公务用车租赁）、车辆维修和保养服务、车辆加油服务、</a:t>
            </a:r>
            <a:r>
              <a:rPr lang="zh-CN" altLang="en-US" b="1" dirty="0" smtClean="0">
                <a:latin typeface="仿宋" pitchFamily="49" charset="-122"/>
                <a:ea typeface="仿宋" pitchFamily="49" charset="-122"/>
              </a:rPr>
              <a:t>一般</a:t>
            </a:r>
            <a:r>
              <a:rPr lang="zh-CN" altLang="en-US" b="1" dirty="0">
                <a:latin typeface="仿宋" pitchFamily="49" charset="-122"/>
                <a:ea typeface="仿宋" pitchFamily="49" charset="-122"/>
              </a:rPr>
              <a:t>会议服务、省内培训、机动车保险服务。</a:t>
            </a:r>
          </a:p>
          <a:p>
            <a:pPr>
              <a:lnSpc>
                <a:spcPts val="2700"/>
              </a:lnSpc>
            </a:pPr>
            <a:r>
              <a:rPr lang="zh-CN" altLang="en-US" b="1" dirty="0" smtClean="0">
                <a:latin typeface="仿宋" pitchFamily="49" charset="-122"/>
                <a:ea typeface="仿宋" pitchFamily="49" charset="-122"/>
              </a:rPr>
              <a:t>    省级</a:t>
            </a:r>
            <a:r>
              <a:rPr lang="zh-CN" altLang="en-US" b="1" dirty="0">
                <a:latin typeface="仿宋" pitchFamily="49" charset="-122"/>
                <a:ea typeface="仿宋" pitchFamily="49" charset="-122"/>
              </a:rPr>
              <a:t>服务类政府集中采购项目除上述项目外，还包括：会计</a:t>
            </a:r>
            <a:r>
              <a:rPr lang="zh-CN" altLang="en-US" b="1" dirty="0" smtClean="0">
                <a:latin typeface="仿宋" pitchFamily="49" charset="-122"/>
                <a:ea typeface="仿宋" pitchFamily="49" charset="-122"/>
              </a:rPr>
              <a:t>服务</a:t>
            </a:r>
            <a:r>
              <a:rPr lang="zh-CN" altLang="en-US" b="1" dirty="0">
                <a:latin typeface="仿宋" pitchFamily="49" charset="-122"/>
                <a:ea typeface="仿宋" pitchFamily="49" charset="-122"/>
              </a:rPr>
              <a:t>、审计服务、资产及其他评估服务、印刷服务、绩效评价服务、</a:t>
            </a:r>
            <a:r>
              <a:rPr lang="zh-CN" altLang="en-US" b="1" dirty="0" smtClean="0">
                <a:latin typeface="仿宋" pitchFamily="49" charset="-122"/>
                <a:ea typeface="仿宋" pitchFamily="49" charset="-122"/>
              </a:rPr>
              <a:t>物业管理</a:t>
            </a:r>
            <a:r>
              <a:rPr lang="zh-CN" altLang="en-US" b="1" dirty="0">
                <a:latin typeface="仿宋" pitchFamily="49" charset="-122"/>
                <a:ea typeface="仿宋" pitchFamily="49" charset="-122"/>
              </a:rPr>
              <a:t>服务，以及预算</a:t>
            </a:r>
            <a:r>
              <a:rPr lang="zh-CN" altLang="en-US" b="1" dirty="0" smtClean="0">
                <a:latin typeface="仿宋" pitchFamily="49" charset="-122"/>
                <a:ea typeface="仿宋" pitchFamily="49" charset="-122"/>
              </a:rPr>
              <a:t>金额</a:t>
            </a:r>
            <a:r>
              <a:rPr lang="en-US" altLang="zh-CN" b="1" dirty="0" smtClean="0">
                <a:latin typeface="仿宋" pitchFamily="49" charset="-122"/>
                <a:ea typeface="仿宋" pitchFamily="49" charset="-122"/>
              </a:rPr>
              <a:t>1000</a:t>
            </a:r>
            <a:r>
              <a:rPr lang="zh-CN" altLang="en-US" b="1" dirty="0" smtClean="0">
                <a:latin typeface="仿宋" pitchFamily="49" charset="-122"/>
                <a:ea typeface="仿宋" pitchFamily="49" charset="-122"/>
              </a:rPr>
              <a:t>万</a:t>
            </a:r>
            <a:r>
              <a:rPr lang="zh-CN" altLang="en-US" b="1" dirty="0">
                <a:latin typeface="仿宋" pitchFamily="49" charset="-122"/>
                <a:ea typeface="仿宋" pitchFamily="49" charset="-122"/>
              </a:rPr>
              <a:t>元（含）以上的其他服务</a:t>
            </a:r>
            <a:r>
              <a:rPr lang="zh-CN" altLang="en-US" b="1" dirty="0" smtClean="0">
                <a:latin typeface="仿宋" pitchFamily="49" charset="-122"/>
                <a:ea typeface="仿宋" pitchFamily="49" charset="-122"/>
              </a:rPr>
              <a:t>类项目</a:t>
            </a:r>
            <a:r>
              <a:rPr lang="zh-CN" altLang="en-US" b="1" dirty="0">
                <a:latin typeface="仿宋" pitchFamily="49" charset="-122"/>
                <a:ea typeface="仿宋" pitchFamily="49" charset="-122"/>
              </a:rPr>
              <a:t>。</a:t>
            </a:r>
          </a:p>
          <a:p>
            <a:pPr>
              <a:lnSpc>
                <a:spcPts val="2700"/>
              </a:lnSpc>
            </a:pPr>
            <a:r>
              <a:rPr lang="zh-CN" altLang="en-US" sz="2400" b="1" dirty="0" smtClean="0">
                <a:latin typeface="仿宋" pitchFamily="49" charset="-122"/>
                <a:ea typeface="仿宋" pitchFamily="49" charset="-122"/>
              </a:rPr>
              <a:t>   </a:t>
            </a:r>
            <a:r>
              <a:rPr lang="zh-CN" altLang="zh-CN" b="1" dirty="0" smtClean="0">
                <a:latin typeface="仿宋" pitchFamily="49" charset="-122"/>
                <a:ea typeface="仿宋" pitchFamily="49" charset="-122"/>
              </a:rPr>
              <a:t>为</a:t>
            </a:r>
            <a:r>
              <a:rPr lang="zh-CN" altLang="zh-CN" b="1" dirty="0">
                <a:latin typeface="仿宋" pitchFamily="49" charset="-122"/>
                <a:ea typeface="仿宋" pitchFamily="49" charset="-122"/>
              </a:rPr>
              <a:t>提高政府采购效率，除协议、定点采购项目外，</a:t>
            </a:r>
            <a:r>
              <a:rPr lang="zh-CN" altLang="zh-CN" b="1" dirty="0" smtClean="0">
                <a:latin typeface="仿宋" pitchFamily="49" charset="-122"/>
                <a:ea typeface="仿宋" pitchFamily="49" charset="-122"/>
              </a:rPr>
              <a:t>对于预算</a:t>
            </a:r>
            <a:r>
              <a:rPr lang="zh-CN" altLang="en-US" b="1" dirty="0" smtClean="0">
                <a:latin typeface="仿宋" pitchFamily="49" charset="-122"/>
                <a:ea typeface="仿宋" pitchFamily="49" charset="-122"/>
              </a:rPr>
              <a:t>金额在分散采购限额标准以下的</a:t>
            </a:r>
            <a:r>
              <a:rPr lang="zh-CN" altLang="zh-CN" b="1" dirty="0" smtClean="0">
                <a:latin typeface="仿宋" pitchFamily="49" charset="-122"/>
                <a:ea typeface="仿宋" pitchFamily="49" charset="-122"/>
              </a:rPr>
              <a:t>政府</a:t>
            </a:r>
            <a:r>
              <a:rPr lang="zh-CN" altLang="zh-CN" b="1" dirty="0">
                <a:latin typeface="仿宋" pitchFamily="49" charset="-122"/>
                <a:ea typeface="仿宋" pitchFamily="49" charset="-122"/>
              </a:rPr>
              <a:t>集中采购项目，采购</a:t>
            </a:r>
            <a:r>
              <a:rPr lang="zh-CN" altLang="zh-CN" b="1" dirty="0" smtClean="0">
                <a:latin typeface="仿宋" pitchFamily="49" charset="-122"/>
                <a:ea typeface="仿宋" pitchFamily="49" charset="-122"/>
              </a:rPr>
              <a:t>单位通过浙江</a:t>
            </a:r>
            <a:r>
              <a:rPr lang="en-US" altLang="zh-CN" b="1" dirty="0">
                <a:latin typeface="仿宋" pitchFamily="49" charset="-122"/>
                <a:ea typeface="仿宋" pitchFamily="49" charset="-122"/>
              </a:rPr>
              <a:t>“</a:t>
            </a:r>
            <a:r>
              <a:rPr lang="zh-CN" altLang="zh-CN" b="1" dirty="0" smtClean="0">
                <a:latin typeface="仿宋" pitchFamily="49" charset="-122"/>
                <a:ea typeface="仿宋" pitchFamily="49" charset="-122"/>
              </a:rPr>
              <a:t>政采</a:t>
            </a:r>
            <a:r>
              <a:rPr lang="zh-CN" altLang="en-US" b="1" dirty="0" smtClean="0">
                <a:latin typeface="仿宋" pitchFamily="49" charset="-122"/>
                <a:ea typeface="仿宋" pitchFamily="49" charset="-122"/>
              </a:rPr>
              <a:t>云</a:t>
            </a:r>
            <a:r>
              <a:rPr lang="en-US" altLang="zh-CN" b="1" dirty="0" smtClean="0">
                <a:latin typeface="仿宋" pitchFamily="49" charset="-122"/>
                <a:ea typeface="仿宋" pitchFamily="49" charset="-122"/>
              </a:rPr>
              <a:t>”</a:t>
            </a:r>
            <a:r>
              <a:rPr lang="zh-CN" altLang="en-US" b="1" dirty="0" smtClean="0">
                <a:latin typeface="仿宋" pitchFamily="49" charset="-122"/>
                <a:ea typeface="仿宋" pitchFamily="49" charset="-122"/>
              </a:rPr>
              <a:t>平台电子卖场</a:t>
            </a:r>
            <a:r>
              <a:rPr lang="en-US" altLang="zh-CN" b="1" dirty="0">
                <a:latin typeface="仿宋" pitchFamily="49" charset="-122"/>
                <a:ea typeface="仿宋" pitchFamily="49" charset="-122"/>
              </a:rPr>
              <a:t>-</a:t>
            </a:r>
            <a:r>
              <a:rPr lang="zh-CN" altLang="zh-CN" b="1" dirty="0" smtClean="0">
                <a:latin typeface="仿宋" pitchFamily="49" charset="-122"/>
                <a:ea typeface="仿宋" pitchFamily="49" charset="-122"/>
              </a:rPr>
              <a:t>网上超市</a:t>
            </a:r>
            <a:r>
              <a:rPr lang="zh-CN" altLang="en-US" b="1" dirty="0" smtClean="0">
                <a:latin typeface="仿宋" pitchFamily="49" charset="-122"/>
                <a:ea typeface="仿宋" pitchFamily="49" charset="-122"/>
              </a:rPr>
              <a:t>系统进行采购；预算金额达到分散采购限额标准但在公开招标数额标准之下的政府集中采购项目，采购单位</a:t>
            </a:r>
            <a:r>
              <a:rPr lang="zh-CN" altLang="zh-CN" b="1" dirty="0">
                <a:latin typeface="仿宋" pitchFamily="49" charset="-122"/>
                <a:ea typeface="仿宋" pitchFamily="49" charset="-122"/>
              </a:rPr>
              <a:t>通过浙江</a:t>
            </a:r>
            <a:r>
              <a:rPr lang="en-US" altLang="zh-CN" b="1" dirty="0">
                <a:latin typeface="仿宋" pitchFamily="49" charset="-122"/>
                <a:ea typeface="仿宋" pitchFamily="49" charset="-122"/>
              </a:rPr>
              <a:t>“</a:t>
            </a:r>
            <a:r>
              <a:rPr lang="zh-CN" altLang="zh-CN" b="1" dirty="0">
                <a:latin typeface="仿宋" pitchFamily="49" charset="-122"/>
                <a:ea typeface="仿宋" pitchFamily="49" charset="-122"/>
              </a:rPr>
              <a:t>政采</a:t>
            </a:r>
            <a:r>
              <a:rPr lang="zh-CN" altLang="en-US" b="1" dirty="0">
                <a:latin typeface="仿宋" pitchFamily="49" charset="-122"/>
                <a:ea typeface="仿宋" pitchFamily="49" charset="-122"/>
              </a:rPr>
              <a:t>云</a:t>
            </a:r>
            <a:r>
              <a:rPr lang="en-US" altLang="zh-CN" b="1" dirty="0">
                <a:latin typeface="仿宋" pitchFamily="49" charset="-122"/>
                <a:ea typeface="仿宋" pitchFamily="49" charset="-122"/>
              </a:rPr>
              <a:t>”</a:t>
            </a:r>
            <a:r>
              <a:rPr lang="zh-CN" altLang="en-US" b="1" dirty="0">
                <a:latin typeface="仿宋" pitchFamily="49" charset="-122"/>
                <a:ea typeface="仿宋" pitchFamily="49" charset="-122"/>
              </a:rPr>
              <a:t>平台电子卖场</a:t>
            </a:r>
            <a:r>
              <a:rPr lang="en-US" altLang="zh-CN" b="1" dirty="0" smtClean="0">
                <a:latin typeface="仿宋" pitchFamily="49" charset="-122"/>
                <a:ea typeface="仿宋" pitchFamily="49" charset="-122"/>
              </a:rPr>
              <a:t>-</a:t>
            </a:r>
            <a:r>
              <a:rPr lang="zh-CN" altLang="en-US" b="1" dirty="0" smtClean="0">
                <a:latin typeface="仿宋" pitchFamily="49" charset="-122"/>
                <a:ea typeface="仿宋" pitchFamily="49" charset="-122"/>
              </a:rPr>
              <a:t>在线询价系统或反向竞价系统进行</a:t>
            </a:r>
            <a:r>
              <a:rPr lang="zh-CN" altLang="en-US" b="1" dirty="0">
                <a:latin typeface="仿宋" pitchFamily="49" charset="-122"/>
                <a:ea typeface="仿宋" pitchFamily="49" charset="-122"/>
              </a:rPr>
              <a:t>采购</a:t>
            </a:r>
            <a:r>
              <a:rPr lang="zh-CN" altLang="en-US" b="1" dirty="0" smtClean="0">
                <a:latin typeface="仿宋" pitchFamily="49" charset="-122"/>
                <a:ea typeface="仿宋" pitchFamily="49" charset="-122"/>
              </a:rPr>
              <a:t>；</a:t>
            </a:r>
            <a:r>
              <a:rPr lang="zh-CN" altLang="en-US" b="1" dirty="0">
                <a:latin typeface="仿宋" pitchFamily="49" charset="-122"/>
                <a:ea typeface="仿宋" pitchFamily="49" charset="-122"/>
              </a:rPr>
              <a:t>预算金额</a:t>
            </a:r>
            <a:r>
              <a:rPr lang="zh-CN" altLang="en-US" b="1" dirty="0" smtClean="0">
                <a:latin typeface="仿宋" pitchFamily="49" charset="-122"/>
                <a:ea typeface="仿宋" pitchFamily="49" charset="-122"/>
              </a:rPr>
              <a:t>达到公开</a:t>
            </a:r>
            <a:r>
              <a:rPr lang="zh-CN" altLang="en-US" b="1" dirty="0">
                <a:latin typeface="仿宋" pitchFamily="49" charset="-122"/>
                <a:ea typeface="仿宋" pitchFamily="49" charset="-122"/>
              </a:rPr>
              <a:t>招标数额</a:t>
            </a:r>
            <a:r>
              <a:rPr lang="zh-CN" altLang="en-US" b="1" dirty="0" smtClean="0">
                <a:latin typeface="仿宋" pitchFamily="49" charset="-122"/>
                <a:ea typeface="仿宋" pitchFamily="49" charset="-122"/>
              </a:rPr>
              <a:t>标准的</a:t>
            </a:r>
            <a:r>
              <a:rPr lang="zh-CN" altLang="en-US" b="1" dirty="0">
                <a:latin typeface="仿宋" pitchFamily="49" charset="-122"/>
                <a:ea typeface="仿宋" pitchFamily="49" charset="-122"/>
              </a:rPr>
              <a:t>政府集中采购项目，采购</a:t>
            </a:r>
            <a:r>
              <a:rPr lang="zh-CN" altLang="en-US" b="1" dirty="0" smtClean="0">
                <a:latin typeface="仿宋" pitchFamily="49" charset="-122"/>
                <a:ea typeface="仿宋" pitchFamily="49" charset="-122"/>
              </a:rPr>
              <a:t>单位应当委托集中采购机构组织实施公开招标，因特殊情况需要采用公开招标以外的采购方式的，应当在采购活动开始前获得政府采购监督管理部门批准</a:t>
            </a:r>
            <a:r>
              <a:rPr lang="zh-CN" altLang="zh-CN" b="1" dirty="0" smtClean="0">
                <a:latin typeface="仿宋" pitchFamily="49" charset="-122"/>
                <a:ea typeface="仿宋" pitchFamily="49" charset="-122"/>
              </a:rPr>
              <a:t>。</a:t>
            </a:r>
            <a:endParaRPr lang="zh-CN" altLang="zh-CN" b="1" dirty="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064376" cy="5535683"/>
          </a:xfrm>
          <a:prstGeom prst="rect">
            <a:avLst/>
          </a:prstGeom>
          <a:noFill/>
        </p:spPr>
        <p:txBody>
          <a:bodyPr wrap="square">
            <a:spAutoFit/>
          </a:bodyPr>
          <a:lstStyle/>
          <a:p>
            <a:pPr>
              <a:lnSpc>
                <a:spcPts val="3300"/>
              </a:lnSpc>
              <a:defRPr/>
            </a:pPr>
            <a:r>
              <a:rPr lang="zh-CN" altLang="en-US" sz="2200" b="1" dirty="0" smtClean="0">
                <a:latin typeface="仿宋" pitchFamily="49" charset="-122"/>
                <a:ea typeface="仿宋" pitchFamily="49" charset="-122"/>
              </a:rPr>
              <a:t>（二）</a:t>
            </a:r>
            <a:r>
              <a:rPr lang="zh-CN" altLang="zh-CN" sz="2200" b="1" dirty="0" smtClean="0">
                <a:latin typeface="仿宋" pitchFamily="49" charset="-122"/>
                <a:ea typeface="仿宋" pitchFamily="49" charset="-122"/>
              </a:rPr>
              <a:t>省级</a:t>
            </a:r>
            <a:r>
              <a:rPr lang="zh-CN" altLang="zh-CN" sz="2200" b="1" dirty="0">
                <a:latin typeface="仿宋" pitchFamily="49" charset="-122"/>
                <a:ea typeface="仿宋" pitchFamily="49" charset="-122"/>
              </a:rPr>
              <a:t>分散采购的限额标准</a:t>
            </a:r>
            <a:r>
              <a:rPr lang="en-US" altLang="zh-CN" sz="2200" b="1" dirty="0">
                <a:latin typeface="仿宋" pitchFamily="49" charset="-122"/>
                <a:ea typeface="仿宋" pitchFamily="49" charset="-122"/>
              </a:rPr>
              <a:t></a:t>
            </a:r>
            <a:endParaRPr lang="zh-CN" altLang="zh-CN" sz="2200" b="1" dirty="0">
              <a:latin typeface="仿宋" pitchFamily="49" charset="-122"/>
              <a:ea typeface="仿宋" pitchFamily="49" charset="-122"/>
            </a:endParaRPr>
          </a:p>
          <a:p>
            <a:pPr>
              <a:lnSpc>
                <a:spcPts val="3300"/>
              </a:lnSpc>
              <a:defRPr/>
            </a:pPr>
            <a:r>
              <a:rPr lang="zh-CN" altLang="en-US" sz="2200" b="1" dirty="0" smtClean="0">
                <a:solidFill>
                  <a:srgbClr val="FF0000"/>
                </a:solidFill>
                <a:latin typeface="仿宋" pitchFamily="49" charset="-122"/>
                <a:ea typeface="仿宋" pitchFamily="49" charset="-122"/>
              </a:rPr>
              <a:t>    </a:t>
            </a:r>
            <a:r>
              <a:rPr lang="zh-CN" altLang="en-US" sz="2200" b="1" dirty="0" smtClean="0">
                <a:latin typeface="仿宋" pitchFamily="49" charset="-122"/>
                <a:ea typeface="仿宋" pitchFamily="49" charset="-122"/>
              </a:rPr>
              <a:t>货物</a:t>
            </a:r>
            <a:r>
              <a:rPr lang="zh-CN" altLang="en-US" sz="2200" b="1" dirty="0">
                <a:latin typeface="仿宋" pitchFamily="49" charset="-122"/>
                <a:ea typeface="仿宋" pitchFamily="49" charset="-122"/>
              </a:rPr>
              <a:t>、服务类项目：</a:t>
            </a:r>
            <a:r>
              <a:rPr lang="zh-CN" altLang="en-US" sz="2200" b="1" dirty="0" smtClean="0">
                <a:latin typeface="仿宋" pitchFamily="49" charset="-122"/>
                <a:ea typeface="仿宋" pitchFamily="49" charset="-122"/>
              </a:rPr>
              <a:t>省级</a:t>
            </a:r>
            <a:r>
              <a:rPr lang="en-US" altLang="zh-CN" sz="2200" b="1" dirty="0" smtClean="0">
                <a:latin typeface="仿宋" pitchFamily="49" charset="-122"/>
                <a:ea typeface="仿宋" pitchFamily="49" charset="-122"/>
              </a:rPr>
              <a:t>50</a:t>
            </a:r>
            <a:r>
              <a:rPr lang="zh-CN" altLang="en-US" sz="2200" b="1" dirty="0" smtClean="0">
                <a:latin typeface="仿宋" pitchFamily="49" charset="-122"/>
                <a:ea typeface="仿宋" pitchFamily="49" charset="-122"/>
              </a:rPr>
              <a:t>万</a:t>
            </a:r>
            <a:r>
              <a:rPr lang="zh-CN" altLang="en-US" sz="2200" b="1" dirty="0">
                <a:latin typeface="仿宋" pitchFamily="49" charset="-122"/>
                <a:ea typeface="仿宋" pitchFamily="49" charset="-122"/>
              </a:rPr>
              <a:t>元，市</a:t>
            </a:r>
            <a:r>
              <a:rPr lang="zh-CN" altLang="en-US" sz="2200" b="1" dirty="0" smtClean="0">
                <a:latin typeface="仿宋" pitchFamily="49" charset="-122"/>
                <a:ea typeface="仿宋" pitchFamily="49" charset="-122"/>
              </a:rPr>
              <a:t>级</a:t>
            </a:r>
            <a:r>
              <a:rPr lang="en-US" altLang="zh-CN" sz="2200" b="1" dirty="0" smtClean="0">
                <a:latin typeface="仿宋" pitchFamily="49" charset="-122"/>
                <a:ea typeface="仿宋" pitchFamily="49" charset="-122"/>
              </a:rPr>
              <a:t>30</a:t>
            </a:r>
            <a:r>
              <a:rPr lang="zh-CN" altLang="en-US" sz="2200" b="1" dirty="0" smtClean="0">
                <a:latin typeface="仿宋" pitchFamily="49" charset="-122"/>
                <a:ea typeface="仿宋" pitchFamily="49" charset="-122"/>
              </a:rPr>
              <a:t>万</a:t>
            </a:r>
            <a:r>
              <a:rPr lang="zh-CN" altLang="en-US" sz="2200" b="1" dirty="0">
                <a:latin typeface="仿宋" pitchFamily="49" charset="-122"/>
                <a:ea typeface="仿宋" pitchFamily="49" charset="-122"/>
              </a:rPr>
              <a:t>元，县</a:t>
            </a:r>
            <a:r>
              <a:rPr lang="zh-CN" altLang="en-US" sz="2200" b="1" dirty="0" smtClean="0">
                <a:latin typeface="仿宋" pitchFamily="49" charset="-122"/>
                <a:ea typeface="仿宋" pitchFamily="49" charset="-122"/>
              </a:rPr>
              <a:t>级</a:t>
            </a:r>
            <a:r>
              <a:rPr lang="en-US" altLang="zh-CN" sz="2200" b="1" dirty="0" smtClean="0">
                <a:latin typeface="仿宋" pitchFamily="49" charset="-122"/>
                <a:ea typeface="仿宋" pitchFamily="49" charset="-122"/>
              </a:rPr>
              <a:t>10</a:t>
            </a:r>
            <a:r>
              <a:rPr lang="zh-CN" altLang="en-US" sz="2200" b="1" dirty="0" smtClean="0">
                <a:latin typeface="仿宋" pitchFamily="49" charset="-122"/>
                <a:ea typeface="仿宋" pitchFamily="49" charset="-122"/>
              </a:rPr>
              <a:t>万</a:t>
            </a:r>
            <a:r>
              <a:rPr lang="zh-CN" altLang="en-US" sz="2200" b="1" dirty="0">
                <a:latin typeface="仿宋" pitchFamily="49" charset="-122"/>
                <a:ea typeface="仿宋" pitchFamily="49" charset="-122"/>
              </a:rPr>
              <a:t>元。</a:t>
            </a:r>
          </a:p>
          <a:p>
            <a:pPr>
              <a:lnSpc>
                <a:spcPts val="3300"/>
              </a:lnSpc>
              <a:defRPr/>
            </a:pPr>
            <a:r>
              <a:rPr lang="zh-CN" altLang="en-US" sz="2200" b="1" dirty="0" smtClean="0">
                <a:latin typeface="仿宋" pitchFamily="49" charset="-122"/>
                <a:ea typeface="仿宋" pitchFamily="49" charset="-122"/>
              </a:rPr>
              <a:t>    工程</a:t>
            </a:r>
            <a:r>
              <a:rPr lang="zh-CN" altLang="en-US" sz="2200" b="1" dirty="0">
                <a:latin typeface="仿宋" pitchFamily="49" charset="-122"/>
                <a:ea typeface="仿宋" pitchFamily="49" charset="-122"/>
              </a:rPr>
              <a:t>类项目：</a:t>
            </a:r>
            <a:r>
              <a:rPr lang="zh-CN" altLang="en-US" sz="2200" b="1" dirty="0" smtClean="0">
                <a:latin typeface="仿宋" pitchFamily="49" charset="-122"/>
                <a:ea typeface="仿宋" pitchFamily="49" charset="-122"/>
              </a:rPr>
              <a:t>省级</a:t>
            </a:r>
            <a:r>
              <a:rPr lang="en-US" altLang="zh-CN" sz="2200" b="1" dirty="0" smtClean="0">
                <a:latin typeface="仿宋" pitchFamily="49" charset="-122"/>
                <a:ea typeface="仿宋" pitchFamily="49" charset="-122"/>
              </a:rPr>
              <a:t>100</a:t>
            </a:r>
            <a:r>
              <a:rPr lang="zh-CN" altLang="en-US" sz="2200" b="1" dirty="0" smtClean="0">
                <a:latin typeface="仿宋" pitchFamily="49" charset="-122"/>
                <a:ea typeface="仿宋" pitchFamily="49" charset="-122"/>
              </a:rPr>
              <a:t>万</a:t>
            </a:r>
            <a:r>
              <a:rPr lang="zh-CN" altLang="en-US" sz="2200" b="1" dirty="0">
                <a:latin typeface="仿宋" pitchFamily="49" charset="-122"/>
                <a:ea typeface="仿宋" pitchFamily="49" charset="-122"/>
              </a:rPr>
              <a:t>元，市</a:t>
            </a:r>
            <a:r>
              <a:rPr lang="zh-CN" altLang="en-US" sz="2200" b="1" dirty="0" smtClean="0">
                <a:latin typeface="仿宋" pitchFamily="49" charset="-122"/>
                <a:ea typeface="仿宋" pitchFamily="49" charset="-122"/>
              </a:rPr>
              <a:t>级</a:t>
            </a:r>
            <a:r>
              <a:rPr lang="en-US" altLang="zh-CN" sz="2200" b="1" dirty="0" smtClean="0">
                <a:latin typeface="仿宋" pitchFamily="49" charset="-122"/>
                <a:ea typeface="仿宋" pitchFamily="49" charset="-122"/>
              </a:rPr>
              <a:t>50</a:t>
            </a:r>
            <a:r>
              <a:rPr lang="zh-CN" altLang="en-US" sz="2200" b="1" dirty="0" smtClean="0">
                <a:latin typeface="仿宋" pitchFamily="49" charset="-122"/>
                <a:ea typeface="仿宋" pitchFamily="49" charset="-122"/>
              </a:rPr>
              <a:t>万</a:t>
            </a:r>
            <a:r>
              <a:rPr lang="zh-CN" altLang="en-US" sz="2200" b="1" dirty="0">
                <a:latin typeface="仿宋" pitchFamily="49" charset="-122"/>
                <a:ea typeface="仿宋" pitchFamily="49" charset="-122"/>
              </a:rPr>
              <a:t>元，县</a:t>
            </a:r>
            <a:r>
              <a:rPr lang="zh-CN" altLang="en-US" sz="2200" b="1" dirty="0" smtClean="0">
                <a:latin typeface="仿宋" pitchFamily="49" charset="-122"/>
                <a:ea typeface="仿宋" pitchFamily="49" charset="-122"/>
              </a:rPr>
              <a:t>级</a:t>
            </a:r>
            <a:r>
              <a:rPr lang="en-US" altLang="zh-CN" sz="2200" b="1" dirty="0" smtClean="0">
                <a:latin typeface="仿宋" pitchFamily="49" charset="-122"/>
                <a:ea typeface="仿宋" pitchFamily="49" charset="-122"/>
              </a:rPr>
              <a:t>30</a:t>
            </a:r>
            <a:r>
              <a:rPr lang="zh-CN" altLang="en-US" sz="2200" b="1" dirty="0" smtClean="0">
                <a:latin typeface="仿宋" pitchFamily="49" charset="-122"/>
                <a:ea typeface="仿宋" pitchFamily="49" charset="-122"/>
              </a:rPr>
              <a:t>万</a:t>
            </a:r>
            <a:r>
              <a:rPr lang="zh-CN" altLang="en-US" sz="2200" b="1" dirty="0">
                <a:latin typeface="仿宋" pitchFamily="49" charset="-122"/>
                <a:ea typeface="仿宋" pitchFamily="49" charset="-122"/>
              </a:rPr>
              <a:t>元</a:t>
            </a:r>
            <a:r>
              <a:rPr lang="zh-CN" altLang="en-US" sz="2200" b="1" dirty="0" smtClean="0">
                <a:latin typeface="仿宋" pitchFamily="49" charset="-122"/>
                <a:ea typeface="仿宋" pitchFamily="49" charset="-122"/>
              </a:rPr>
              <a:t>。</a:t>
            </a:r>
            <a:endParaRPr lang="en-US" altLang="zh-CN" sz="2200" b="1" dirty="0" smtClean="0">
              <a:latin typeface="仿宋" pitchFamily="49" charset="-122"/>
              <a:ea typeface="仿宋" pitchFamily="49" charset="-122"/>
            </a:endParaRPr>
          </a:p>
          <a:p>
            <a:pPr>
              <a:lnSpc>
                <a:spcPts val="3300"/>
              </a:lnSpc>
              <a:defRPr/>
            </a:pPr>
            <a:r>
              <a:rPr lang="zh-CN" altLang="en-US" sz="2200" b="1" dirty="0" smtClean="0">
                <a:latin typeface="仿宋" pitchFamily="49" charset="-122"/>
                <a:ea typeface="仿宋" pitchFamily="49" charset="-122"/>
              </a:rPr>
              <a:t>    集中</a:t>
            </a:r>
            <a:r>
              <a:rPr lang="zh-CN" altLang="en-US" sz="2200" b="1" dirty="0">
                <a:latin typeface="仿宋" pitchFamily="49" charset="-122"/>
                <a:ea typeface="仿宋" pitchFamily="49" charset="-122"/>
              </a:rPr>
              <a:t>采购目录以外，预算金额达到分散采购限额标准的项目，</a:t>
            </a:r>
          </a:p>
          <a:p>
            <a:pPr>
              <a:lnSpc>
                <a:spcPts val="3300"/>
              </a:lnSpc>
              <a:defRPr/>
            </a:pPr>
            <a:r>
              <a:rPr lang="zh-CN" altLang="en-US" sz="2200" b="1" dirty="0">
                <a:latin typeface="仿宋" pitchFamily="49" charset="-122"/>
                <a:ea typeface="仿宋" pitchFamily="49" charset="-122"/>
              </a:rPr>
              <a:t>依法实施分散采购</a:t>
            </a:r>
            <a:r>
              <a:rPr lang="zh-CN" altLang="en-US" sz="2200" b="1" dirty="0" smtClean="0">
                <a:latin typeface="仿宋" pitchFamily="49" charset="-122"/>
                <a:ea typeface="仿宋" pitchFamily="49" charset="-122"/>
              </a:rPr>
              <a:t>。各级</a:t>
            </a:r>
            <a:r>
              <a:rPr lang="zh-CN" altLang="en-US" sz="2200" b="1" dirty="0">
                <a:latin typeface="仿宋" pitchFamily="49" charset="-122"/>
                <a:ea typeface="仿宋" pitchFamily="49" charset="-122"/>
              </a:rPr>
              <a:t>采购单位可以依法自行组织采购，也可</a:t>
            </a:r>
          </a:p>
          <a:p>
            <a:pPr>
              <a:lnSpc>
                <a:spcPts val="3300"/>
              </a:lnSpc>
              <a:defRPr/>
            </a:pPr>
            <a:r>
              <a:rPr lang="zh-CN" altLang="en-US" sz="2200" b="1" dirty="0">
                <a:latin typeface="仿宋" pitchFamily="49" charset="-122"/>
                <a:ea typeface="仿宋" pitchFamily="49" charset="-122"/>
              </a:rPr>
              <a:t>依法委托集中采购机构或者采购代理社会中介机构组织</a:t>
            </a:r>
            <a:r>
              <a:rPr lang="zh-CN" altLang="en-US" sz="2200" b="1" dirty="0" smtClean="0">
                <a:latin typeface="仿宋" pitchFamily="49" charset="-122"/>
                <a:ea typeface="仿宋" pitchFamily="49" charset="-122"/>
              </a:rPr>
              <a:t>采购</a:t>
            </a:r>
            <a:r>
              <a:rPr lang="zh-CN" altLang="zh-CN" sz="2200" b="1" dirty="0" smtClean="0">
                <a:latin typeface="仿宋" pitchFamily="49" charset="-122"/>
                <a:ea typeface="仿宋" pitchFamily="49" charset="-122"/>
              </a:rPr>
              <a:t>。</a:t>
            </a:r>
            <a:endParaRPr lang="en-US" altLang="zh-CN" sz="2200" b="1" dirty="0">
              <a:latin typeface="仿宋" pitchFamily="49" charset="-122"/>
              <a:ea typeface="仿宋" pitchFamily="49" charset="-122"/>
            </a:endParaRPr>
          </a:p>
          <a:p>
            <a:pPr>
              <a:lnSpc>
                <a:spcPts val="3300"/>
              </a:lnSpc>
              <a:defRPr/>
            </a:pPr>
            <a:r>
              <a:rPr lang="zh-CN" altLang="en-US" sz="2200" b="1" dirty="0" smtClean="0">
                <a:latin typeface="仿宋" pitchFamily="49" charset="-122"/>
                <a:ea typeface="仿宋" pitchFamily="49" charset="-122"/>
              </a:rPr>
              <a:t>    为</a:t>
            </a:r>
            <a:r>
              <a:rPr lang="zh-CN" altLang="en-US" sz="2200" b="1" dirty="0">
                <a:latin typeface="仿宋" pitchFamily="49" charset="-122"/>
                <a:ea typeface="仿宋" pitchFamily="49" charset="-122"/>
              </a:rPr>
              <a:t>进一步提高政府采购效率，对预算金额在分散采购限额标</a:t>
            </a:r>
          </a:p>
          <a:p>
            <a:pPr>
              <a:lnSpc>
                <a:spcPts val="3300"/>
              </a:lnSpc>
              <a:defRPr/>
            </a:pPr>
            <a:r>
              <a:rPr lang="zh-CN" altLang="en-US" sz="2200" b="1" dirty="0">
                <a:latin typeface="仿宋" pitchFamily="49" charset="-122"/>
                <a:ea typeface="仿宋" pitchFamily="49" charset="-122"/>
              </a:rPr>
              <a:t>准以上、公开招标数额标准以下、规格标准较为统一、现货源</a:t>
            </a:r>
            <a:r>
              <a:rPr lang="zh-CN" altLang="en-US" sz="2200" b="1" dirty="0" smtClean="0">
                <a:latin typeface="仿宋" pitchFamily="49" charset="-122"/>
                <a:ea typeface="仿宋" pitchFamily="49" charset="-122"/>
              </a:rPr>
              <a:t>充足且</a:t>
            </a:r>
            <a:r>
              <a:rPr lang="zh-CN" altLang="en-US" sz="2200" b="1" dirty="0">
                <a:latin typeface="仿宋" pitchFamily="49" charset="-122"/>
                <a:ea typeface="仿宋" pitchFamily="49" charset="-122"/>
              </a:rPr>
              <a:t>价格变化幅度小的货物类分散采购项目，采购单位可以通过</a:t>
            </a:r>
            <a:r>
              <a:rPr lang="zh-CN" altLang="en-US" sz="2200" b="1" dirty="0" smtClean="0">
                <a:latin typeface="仿宋" pitchFamily="49" charset="-122"/>
                <a:ea typeface="仿宋" pitchFamily="49" charset="-122"/>
              </a:rPr>
              <a:t>浙江</a:t>
            </a:r>
            <a:r>
              <a:rPr lang="zh-CN" altLang="en-US" sz="2200" b="1" dirty="0">
                <a:latin typeface="仿宋" pitchFamily="49" charset="-122"/>
                <a:ea typeface="仿宋" pitchFamily="49" charset="-122"/>
              </a:rPr>
              <a:t>“政采云”平台电子卖场</a:t>
            </a:r>
            <a:r>
              <a:rPr lang="en-US" altLang="zh-CN" sz="2200" b="1" dirty="0" smtClean="0">
                <a:latin typeface="仿宋" pitchFamily="49" charset="-122"/>
                <a:ea typeface="仿宋" pitchFamily="49" charset="-122"/>
              </a:rPr>
              <a:t>—</a:t>
            </a:r>
            <a:r>
              <a:rPr lang="zh-CN" altLang="en-US" sz="2200" b="1" dirty="0" smtClean="0">
                <a:latin typeface="仿宋" pitchFamily="49" charset="-122"/>
                <a:ea typeface="仿宋" pitchFamily="49" charset="-122"/>
              </a:rPr>
              <a:t>在线</a:t>
            </a:r>
            <a:r>
              <a:rPr lang="zh-CN" altLang="en-US" sz="2200" b="1" dirty="0">
                <a:latin typeface="仿宋" pitchFamily="49" charset="-122"/>
                <a:ea typeface="仿宋" pitchFamily="49" charset="-122"/>
              </a:rPr>
              <a:t>询价系统或反向竞价系统</a:t>
            </a:r>
            <a:r>
              <a:rPr lang="zh-CN" altLang="en-US" sz="2200" b="1" dirty="0" smtClean="0">
                <a:latin typeface="仿宋" pitchFamily="49" charset="-122"/>
                <a:ea typeface="仿宋" pitchFamily="49" charset="-122"/>
              </a:rPr>
              <a:t>进行</a:t>
            </a:r>
            <a:r>
              <a:rPr lang="zh-CN" altLang="en-US" sz="2200" b="1" dirty="0">
                <a:latin typeface="仿宋" pitchFamily="49" charset="-122"/>
                <a:ea typeface="仿宋" pitchFamily="49" charset="-122"/>
              </a:rPr>
              <a:t>采购</a:t>
            </a:r>
            <a:r>
              <a:rPr lang="zh-CN" altLang="en-US" sz="2200" b="1" dirty="0" smtClean="0">
                <a:latin typeface="仿宋" pitchFamily="49" charset="-122"/>
                <a:ea typeface="仿宋" pitchFamily="49" charset="-122"/>
              </a:rPr>
              <a:t>。对</a:t>
            </a:r>
            <a:r>
              <a:rPr lang="zh-CN" altLang="en-US" sz="2200" b="1" dirty="0">
                <a:latin typeface="仿宋" pitchFamily="49" charset="-122"/>
                <a:ea typeface="仿宋" pitchFamily="49" charset="-122"/>
              </a:rPr>
              <a:t>集中采购目录以外，预算金额在分散采购限额标准以</a:t>
            </a:r>
          </a:p>
          <a:p>
            <a:pPr>
              <a:lnSpc>
                <a:spcPts val="3300"/>
              </a:lnSpc>
              <a:defRPr/>
            </a:pPr>
            <a:r>
              <a:rPr lang="zh-CN" altLang="en-US" sz="2200" b="1" dirty="0">
                <a:latin typeface="仿宋" pitchFamily="49" charset="-122"/>
                <a:ea typeface="仿宋" pitchFamily="49" charset="-122"/>
              </a:rPr>
              <a:t>下的货物类项目，采购单位应当通过浙江“政采云”平台电子卖</a:t>
            </a:r>
          </a:p>
          <a:p>
            <a:pPr>
              <a:lnSpc>
                <a:spcPts val="3300"/>
              </a:lnSpc>
              <a:defRPr/>
            </a:pPr>
            <a:r>
              <a:rPr lang="zh-CN" altLang="en-US" sz="2200" b="1" dirty="0">
                <a:latin typeface="仿宋" pitchFamily="49" charset="-122"/>
                <a:ea typeface="仿宋" pitchFamily="49" charset="-122"/>
              </a:rPr>
              <a:t>场</a:t>
            </a:r>
            <a:r>
              <a:rPr lang="en-US" altLang="zh-CN" sz="2200" b="1" dirty="0" smtClean="0">
                <a:latin typeface="仿宋" pitchFamily="49" charset="-122"/>
                <a:ea typeface="仿宋" pitchFamily="49" charset="-122"/>
              </a:rPr>
              <a:t>—</a:t>
            </a:r>
            <a:r>
              <a:rPr lang="zh-CN" altLang="en-US" sz="2200" b="1" dirty="0" smtClean="0">
                <a:latin typeface="仿宋" pitchFamily="49" charset="-122"/>
                <a:ea typeface="仿宋" pitchFamily="49" charset="-122"/>
              </a:rPr>
              <a:t>网上</a:t>
            </a:r>
            <a:r>
              <a:rPr lang="zh-CN" altLang="en-US" sz="2200" b="1" dirty="0">
                <a:latin typeface="仿宋" pitchFamily="49" charset="-122"/>
                <a:ea typeface="仿宋" pitchFamily="49" charset="-122"/>
              </a:rPr>
              <a:t>超市系统组织采购（网上超市未上架的商品除外）</a:t>
            </a:r>
            <a:r>
              <a:rPr lang="zh-CN" altLang="en-US" sz="2200" b="1" dirty="0" smtClean="0">
                <a:latin typeface="仿宋" pitchFamily="49" charset="-122"/>
                <a:ea typeface="仿宋" pitchFamily="49" charset="-122"/>
              </a:rPr>
              <a:t>。</a:t>
            </a:r>
            <a:endParaRPr lang="en-US" altLang="zh-CN" sz="2200" b="1" dirty="0" smtClean="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ChangeArrowheads="1"/>
          </p:cNvSpPr>
          <p:nvPr/>
        </p:nvSpPr>
        <p:spPr bwMode="auto">
          <a:xfrm>
            <a:off x="179388" y="404813"/>
            <a:ext cx="8964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endParaRPr lang="zh-CN" altLang="en-US" sz="4400" b="1">
              <a:solidFill>
                <a:srgbClr val="000000"/>
              </a:solidFill>
              <a:ea typeface="华文新魏" pitchFamily="2" charset="-122"/>
            </a:endParaRPr>
          </a:p>
        </p:txBody>
      </p:sp>
      <p:sp>
        <p:nvSpPr>
          <p:cNvPr id="140293" name="Rectangle 5"/>
          <p:cNvSpPr>
            <a:spLocks noChangeArrowheads="1"/>
          </p:cNvSpPr>
          <p:nvPr/>
        </p:nvSpPr>
        <p:spPr bwMode="auto">
          <a:xfrm>
            <a:off x="683567" y="620688"/>
            <a:ext cx="7792095" cy="576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buFont typeface="Wingdings" pitchFamily="2" charset="2"/>
              <a:buNone/>
            </a:pPr>
            <a:r>
              <a:rPr lang="zh-CN" altLang="en-US" sz="3600" b="1" dirty="0" smtClean="0">
                <a:solidFill>
                  <a:srgbClr val="000000"/>
                </a:solidFill>
                <a:latin typeface="仿宋" pitchFamily="49" charset="-122"/>
                <a:ea typeface="仿宋" pitchFamily="49" charset="-122"/>
              </a:rPr>
              <a:t>    </a:t>
            </a:r>
            <a:r>
              <a:rPr lang="en-US" altLang="zh-CN" sz="3600" b="1" dirty="0" smtClean="0">
                <a:solidFill>
                  <a:srgbClr val="000000"/>
                </a:solidFill>
                <a:latin typeface="仿宋" pitchFamily="49" charset="-122"/>
                <a:ea typeface="仿宋" pitchFamily="49" charset="-122"/>
              </a:rPr>
              <a:t>  </a:t>
            </a:r>
            <a:r>
              <a:rPr lang="zh-CN" altLang="zh-CN" sz="3600" b="1" dirty="0" smtClean="0">
                <a:latin typeface="仿宋" pitchFamily="49" charset="-122"/>
                <a:ea typeface="仿宋" pitchFamily="49" charset="-122"/>
              </a:rPr>
              <a:t>省级</a:t>
            </a:r>
            <a:r>
              <a:rPr lang="zh-CN" altLang="zh-CN" sz="3600" b="1" dirty="0">
                <a:solidFill>
                  <a:srgbClr val="FF0000"/>
                </a:solidFill>
                <a:latin typeface="仿宋" pitchFamily="49" charset="-122"/>
                <a:ea typeface="仿宋" pitchFamily="49" charset="-122"/>
              </a:rPr>
              <a:t>公开招标</a:t>
            </a:r>
            <a:r>
              <a:rPr lang="zh-CN" altLang="zh-CN" sz="3600" b="1" dirty="0">
                <a:latin typeface="仿宋" pitchFamily="49" charset="-122"/>
                <a:ea typeface="仿宋" pitchFamily="49" charset="-122"/>
              </a:rPr>
              <a:t>的数额</a:t>
            </a:r>
            <a:r>
              <a:rPr lang="zh-CN" altLang="zh-CN" sz="3600" b="1" dirty="0" smtClean="0">
                <a:latin typeface="仿宋" pitchFamily="49" charset="-122"/>
                <a:ea typeface="仿宋" pitchFamily="49" charset="-122"/>
              </a:rPr>
              <a:t>标准</a:t>
            </a:r>
            <a:endParaRPr lang="en-US" altLang="zh-CN" sz="3600" b="1" dirty="0" smtClean="0">
              <a:latin typeface="仿宋" pitchFamily="49" charset="-122"/>
              <a:ea typeface="仿宋" pitchFamily="49" charset="-122"/>
            </a:endParaRPr>
          </a:p>
          <a:p>
            <a:pPr marL="342900" indent="-342900" eaLnBrk="0" hangingPunct="0">
              <a:buFont typeface="Wingdings" pitchFamily="2" charset="2"/>
              <a:buNone/>
            </a:pPr>
            <a:endParaRPr lang="en-US" altLang="zh-CN" sz="3200" b="1" dirty="0" smtClean="0">
              <a:latin typeface="仿宋" pitchFamily="49" charset="-122"/>
              <a:ea typeface="仿宋" pitchFamily="49" charset="-122"/>
            </a:endParaRPr>
          </a:p>
          <a:p>
            <a:pPr>
              <a:defRPr/>
            </a:pPr>
            <a:r>
              <a:rPr lang="en-US" altLang="zh-CN" sz="3200" b="1" dirty="0">
                <a:latin typeface="仿宋" pitchFamily="49" charset="-122"/>
                <a:ea typeface="仿宋" pitchFamily="49" charset="-122"/>
              </a:rPr>
              <a:t> </a:t>
            </a:r>
            <a:r>
              <a:rPr lang="en-US" altLang="zh-CN" sz="3200" b="1" dirty="0" smtClean="0">
                <a:latin typeface="仿宋" pitchFamily="49" charset="-122"/>
                <a:ea typeface="仿宋" pitchFamily="49" charset="-122"/>
              </a:rPr>
              <a:t>   </a:t>
            </a:r>
            <a:r>
              <a:rPr lang="zh-CN" altLang="zh-CN" sz="2800" b="1" dirty="0" smtClean="0">
                <a:latin typeface="仿宋" pitchFamily="49" charset="-122"/>
                <a:ea typeface="仿宋" pitchFamily="49" charset="-122"/>
              </a:rPr>
              <a:t>政府</a:t>
            </a:r>
            <a:r>
              <a:rPr lang="zh-CN" altLang="zh-CN" sz="2800" b="1" dirty="0">
                <a:latin typeface="仿宋" pitchFamily="49" charset="-122"/>
                <a:ea typeface="仿宋" pitchFamily="49" charset="-122"/>
              </a:rPr>
              <a:t>采购</a:t>
            </a:r>
            <a:r>
              <a:rPr lang="zh-CN" altLang="zh-CN" sz="2800" b="1" dirty="0">
                <a:solidFill>
                  <a:srgbClr val="FF0000"/>
                </a:solidFill>
                <a:latin typeface="仿宋" pitchFamily="49" charset="-122"/>
                <a:ea typeface="仿宋" pitchFamily="49" charset="-122"/>
              </a:rPr>
              <a:t>货物、服务类</a:t>
            </a:r>
            <a:r>
              <a:rPr lang="zh-CN" altLang="zh-CN" sz="2800" b="1" dirty="0">
                <a:latin typeface="仿宋" pitchFamily="49" charset="-122"/>
                <a:ea typeface="仿宋" pitchFamily="49" charset="-122"/>
              </a:rPr>
              <a:t>项目，单项或批量预算金额一次达到</a:t>
            </a:r>
            <a:r>
              <a:rPr lang="en-US" altLang="zh-CN" sz="2800" b="1" dirty="0">
                <a:solidFill>
                  <a:srgbClr val="FF0000"/>
                </a:solidFill>
                <a:latin typeface="仿宋" pitchFamily="49" charset="-122"/>
                <a:ea typeface="仿宋" pitchFamily="49" charset="-122"/>
              </a:rPr>
              <a:t>100</a:t>
            </a:r>
            <a:r>
              <a:rPr lang="zh-CN" altLang="zh-CN" sz="2800" b="1" dirty="0">
                <a:latin typeface="仿宋" pitchFamily="49" charset="-122"/>
                <a:ea typeface="仿宋" pitchFamily="49" charset="-122"/>
              </a:rPr>
              <a:t>万元，政府采购工程类项目，预算金额（或投资总额）达到</a:t>
            </a:r>
            <a:r>
              <a:rPr lang="en-US" altLang="zh-CN" sz="2800" b="1" dirty="0">
                <a:latin typeface="仿宋" pitchFamily="49" charset="-122"/>
                <a:ea typeface="仿宋" pitchFamily="49" charset="-122"/>
              </a:rPr>
              <a:t>200</a:t>
            </a:r>
            <a:r>
              <a:rPr lang="zh-CN" altLang="zh-CN" sz="2800" b="1" dirty="0">
                <a:latin typeface="仿宋" pitchFamily="49" charset="-122"/>
                <a:ea typeface="仿宋" pitchFamily="49" charset="-122"/>
              </a:rPr>
              <a:t>万元的，</a:t>
            </a:r>
            <a:r>
              <a:rPr lang="zh-CN" altLang="zh-CN" sz="2800" b="1" dirty="0" smtClean="0">
                <a:latin typeface="仿宋" pitchFamily="49" charset="-122"/>
                <a:ea typeface="仿宋" pitchFamily="49" charset="-122"/>
              </a:rPr>
              <a:t>应当采用</a:t>
            </a:r>
            <a:r>
              <a:rPr lang="zh-CN" altLang="zh-CN" sz="2800" b="1" dirty="0">
                <a:latin typeface="仿宋" pitchFamily="49" charset="-122"/>
                <a:ea typeface="仿宋" pitchFamily="49" charset="-122"/>
              </a:rPr>
              <a:t>公开招标的采购方式</a:t>
            </a:r>
            <a:r>
              <a:rPr lang="zh-CN" altLang="zh-CN" sz="2800" b="1" dirty="0" smtClean="0">
                <a:latin typeface="仿宋" pitchFamily="49" charset="-122"/>
                <a:ea typeface="仿宋" pitchFamily="49" charset="-122"/>
              </a:rPr>
              <a:t>。</a:t>
            </a:r>
            <a:endParaRPr lang="en-US" altLang="zh-CN" sz="2800" b="1" dirty="0" smtClean="0">
              <a:latin typeface="仿宋" pitchFamily="49" charset="-122"/>
              <a:ea typeface="仿宋" pitchFamily="49" charset="-122"/>
            </a:endParaRPr>
          </a:p>
          <a:p>
            <a:pPr>
              <a:defRPr/>
            </a:pPr>
            <a:r>
              <a:rPr lang="zh-CN" altLang="en-US" sz="2400" b="1" dirty="0" smtClean="0">
                <a:solidFill>
                  <a:srgbClr val="FF0000"/>
                </a:solidFill>
                <a:latin typeface="仿宋" pitchFamily="49" charset="-122"/>
                <a:ea typeface="仿宋" pitchFamily="49" charset="-122"/>
              </a:rPr>
              <a:t>    </a:t>
            </a:r>
            <a:r>
              <a:rPr lang="zh-CN" altLang="en-US" sz="2400" b="1" u="sng" dirty="0" smtClean="0">
                <a:latin typeface="仿宋" pitchFamily="49" charset="-122"/>
                <a:ea typeface="仿宋" pitchFamily="49" charset="-122"/>
              </a:rPr>
              <a:t>注意事项：</a:t>
            </a:r>
            <a:r>
              <a:rPr lang="zh-CN" altLang="en-US" sz="2400" b="1" dirty="0" smtClean="0">
                <a:latin typeface="仿宋" pitchFamily="49" charset="-122"/>
                <a:ea typeface="仿宋" pitchFamily="49" charset="-122"/>
              </a:rPr>
              <a:t>在一个财政年度内，采购人将一个预算项目下的同一品目或者类别的货物、服务采用公开招标以外的方式多次采购，累计资金数额超过公开招标数额标准的，属于以化整为零方式规避公开招标，但项目预算调整或者经批准采用公开招标以外方式采购除外。</a:t>
            </a:r>
            <a:r>
              <a:rPr lang="en-US" altLang="zh-CN" sz="2800" b="1" dirty="0">
                <a:latin typeface="仿宋" pitchFamily="49" charset="-122"/>
                <a:ea typeface="仿宋" pitchFamily="49" charset="-122"/>
              </a:rPr>
              <a:t> </a:t>
            </a:r>
            <a:endParaRPr lang="en-US" altLang="zh-CN" sz="2800" b="1" dirty="0" smtClean="0">
              <a:latin typeface="仿宋" pitchFamily="49" charset="-122"/>
              <a:ea typeface="仿宋" pitchFamily="49" charset="-122"/>
            </a:endParaRPr>
          </a:p>
          <a:p>
            <a:pPr>
              <a:defRPr/>
            </a:pPr>
            <a:r>
              <a:rPr lang="en-US" altLang="zh-CN" sz="2800" b="1" dirty="0">
                <a:solidFill>
                  <a:srgbClr val="FF0000"/>
                </a:solidFill>
                <a:latin typeface="仿宋" pitchFamily="49" charset="-122"/>
                <a:ea typeface="仿宋" pitchFamily="49" charset="-122"/>
              </a:rPr>
              <a:t> </a:t>
            </a:r>
            <a:r>
              <a:rPr lang="en-US" altLang="zh-CN" sz="2800" b="1" dirty="0" smtClean="0">
                <a:solidFill>
                  <a:srgbClr val="FF0000"/>
                </a:solidFill>
                <a:latin typeface="仿宋" pitchFamily="49" charset="-122"/>
                <a:ea typeface="仿宋" pitchFamily="49" charset="-122"/>
              </a:rPr>
              <a:t>                     </a:t>
            </a:r>
            <a:r>
              <a:rPr lang="en-US" altLang="zh-CN" sz="2000" b="1" dirty="0" smtClean="0">
                <a:solidFill>
                  <a:srgbClr val="FF0000"/>
                </a:solidFill>
                <a:latin typeface="仿宋" pitchFamily="49" charset="-122"/>
                <a:ea typeface="仿宋" pitchFamily="49" charset="-122"/>
              </a:rPr>
              <a:t>-《</a:t>
            </a:r>
            <a:r>
              <a:rPr lang="zh-CN" altLang="en-US" sz="2000" b="1" dirty="0">
                <a:solidFill>
                  <a:srgbClr val="FF0000"/>
                </a:solidFill>
                <a:latin typeface="仿宋" pitchFamily="49" charset="-122"/>
                <a:ea typeface="仿宋" pitchFamily="49" charset="-122"/>
              </a:rPr>
              <a:t>中华人民共和国政府采购法实施条例</a:t>
            </a:r>
            <a:r>
              <a:rPr lang="en-US" altLang="zh-CN" sz="2000" b="1" dirty="0">
                <a:solidFill>
                  <a:srgbClr val="FF0000"/>
                </a:solidFill>
                <a:latin typeface="仿宋" pitchFamily="49" charset="-122"/>
                <a:ea typeface="仿宋" pitchFamily="49" charset="-122"/>
              </a:rPr>
              <a:t>》</a:t>
            </a:r>
            <a:r>
              <a:rPr lang="zh-CN" altLang="en-US" sz="2000" b="1" dirty="0">
                <a:solidFill>
                  <a:srgbClr val="FF0000"/>
                </a:solidFill>
                <a:latin typeface="仿宋" pitchFamily="49" charset="-122"/>
                <a:ea typeface="仿宋" pitchFamily="49" charset="-122"/>
              </a:rPr>
              <a:t>（中华人民共和国国务院令第</a:t>
            </a:r>
            <a:r>
              <a:rPr lang="en-US" altLang="zh-CN" sz="2000" b="1" dirty="0">
                <a:solidFill>
                  <a:srgbClr val="FF0000"/>
                </a:solidFill>
                <a:latin typeface="仿宋" pitchFamily="49" charset="-122"/>
                <a:ea typeface="仿宋" pitchFamily="49" charset="-122"/>
              </a:rPr>
              <a:t>658</a:t>
            </a:r>
            <a:r>
              <a:rPr lang="zh-CN" altLang="en-US" sz="2000" b="1" dirty="0">
                <a:solidFill>
                  <a:srgbClr val="FF0000"/>
                </a:solidFill>
                <a:latin typeface="仿宋" pitchFamily="49" charset="-122"/>
                <a:ea typeface="仿宋" pitchFamily="49" charset="-122"/>
              </a:rPr>
              <a:t>号）</a:t>
            </a:r>
            <a:endParaRPr lang="en-US" altLang="zh-CN" sz="2000" b="1" dirty="0">
              <a:solidFill>
                <a:srgbClr val="FF0000"/>
              </a:solidFill>
              <a:latin typeface="仿宋" pitchFamily="49" charset="-122"/>
              <a:ea typeface="仿宋" pitchFamily="49" charset="-122"/>
            </a:endParaRPr>
          </a:p>
          <a:p>
            <a:pPr marL="342900" indent="-342900" eaLnBrk="0" hangingPunct="0">
              <a:buFont typeface="Wingdings" pitchFamily="2" charset="2"/>
              <a:buNone/>
            </a:pPr>
            <a:endParaRPr lang="en-US" altLang="zh-CN" sz="3600" b="1" dirty="0">
              <a:solidFill>
                <a:srgbClr val="000000"/>
              </a:solidFill>
              <a:latin typeface="仿宋" pitchFamily="49" charset="-122"/>
              <a:ea typeface="仿宋" pitchFamily="49" charset="-122"/>
            </a:endParaRPr>
          </a:p>
          <a:p>
            <a:pPr marL="342900" indent="-342900" eaLnBrk="0" hangingPunct="0">
              <a:buFont typeface="Wingdings" pitchFamily="2" charset="2"/>
              <a:buNone/>
            </a:pPr>
            <a:endParaRPr lang="en-US" altLang="zh-CN" sz="3600" b="1" dirty="0" smtClean="0">
              <a:solidFill>
                <a:srgbClr val="000000"/>
              </a:solidFill>
              <a:latin typeface="仿宋" pitchFamily="49" charset="-122"/>
              <a:ea typeface="仿宋" pitchFamily="49" charset="-122"/>
            </a:endParaRPr>
          </a:p>
          <a:p>
            <a:pPr marL="342900" indent="-342900" eaLnBrk="0" hangingPunct="0">
              <a:buFont typeface="Wingdings" pitchFamily="2" charset="2"/>
              <a:buNone/>
            </a:pPr>
            <a:endParaRPr lang="en-US" altLang="zh-CN" sz="3600" b="1" dirty="0" smtClean="0">
              <a:solidFill>
                <a:srgbClr val="000000"/>
              </a:solidFill>
              <a:latin typeface="仿宋" pitchFamily="49" charset="-122"/>
              <a:ea typeface="仿宋" pitchFamily="49" charset="-122"/>
            </a:endParaRPr>
          </a:p>
          <a:p>
            <a:pPr marL="342900" indent="-342900" eaLnBrk="0" hangingPunct="0">
              <a:buFont typeface="Wingdings" pitchFamily="2" charset="2"/>
              <a:buNone/>
            </a:pPr>
            <a:endParaRPr lang="zh-CN" altLang="en-US" sz="3600" b="1" dirty="0">
              <a:solidFill>
                <a:srgbClr val="000000"/>
              </a:solidFill>
              <a:latin typeface="仿宋" pitchFamily="49" charset="-122"/>
              <a:ea typeface="仿宋"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0293">
                                            <p:txEl>
                                              <p:pRg st="0" end="0"/>
                                            </p:txEl>
                                          </p:spTgt>
                                        </p:tgtEl>
                                        <p:attrNameLst>
                                          <p:attrName>style.visibility</p:attrName>
                                        </p:attrNameLst>
                                      </p:cBhvr>
                                      <p:to>
                                        <p:strVal val="visible"/>
                                      </p:to>
                                    </p:set>
                                    <p:anim calcmode="lin" valueType="num">
                                      <p:cBhvr additive="base">
                                        <p:cTn id="7" dur="500" fill="hold"/>
                                        <p:tgtEl>
                                          <p:spTgt spid="14029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029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0293">
                                            <p:txEl>
                                              <p:pRg st="2" end="2"/>
                                            </p:txEl>
                                          </p:spTgt>
                                        </p:tgtEl>
                                        <p:attrNameLst>
                                          <p:attrName>style.visibility</p:attrName>
                                        </p:attrNameLst>
                                      </p:cBhvr>
                                      <p:to>
                                        <p:strVal val="visible"/>
                                      </p:to>
                                    </p:set>
                                    <p:anim calcmode="lin" valueType="num">
                                      <p:cBhvr additive="base">
                                        <p:cTn id="13" dur="500" fill="hold"/>
                                        <p:tgtEl>
                                          <p:spTgt spid="14029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029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carbrake.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0293">
                                            <p:txEl>
                                              <p:pRg st="3" end="3"/>
                                            </p:txEl>
                                          </p:spTgt>
                                        </p:tgtEl>
                                        <p:attrNameLst>
                                          <p:attrName>style.visibility</p:attrName>
                                        </p:attrNameLst>
                                      </p:cBhvr>
                                      <p:to>
                                        <p:strVal val="visible"/>
                                      </p:to>
                                    </p:set>
                                    <p:anim calcmode="lin" valueType="num">
                                      <p:cBhvr additive="base">
                                        <p:cTn id="19" dur="500" fill="hold"/>
                                        <p:tgtEl>
                                          <p:spTgt spid="14029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029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0293">
                                            <p:txEl>
                                              <p:pRg st="4" end="4"/>
                                            </p:txEl>
                                          </p:spTgt>
                                        </p:tgtEl>
                                        <p:attrNameLst>
                                          <p:attrName>style.visibility</p:attrName>
                                        </p:attrNameLst>
                                      </p:cBhvr>
                                      <p:to>
                                        <p:strVal val="visible"/>
                                      </p:to>
                                    </p:set>
                                    <p:anim calcmode="lin" valueType="num">
                                      <p:cBhvr additive="base">
                                        <p:cTn id="25" dur="500" fill="hold"/>
                                        <p:tgtEl>
                                          <p:spTgt spid="14029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029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3" grpId="0" build="p" autoUpdateAnimBg="0"/>
    </p:bldLst>
  </p:timing>
</p:sld>
</file>

<file path=ppt/theme/theme1.xml><?xml version="1.0" encoding="utf-8"?>
<a:theme xmlns:a="http://schemas.openxmlformats.org/drawingml/2006/main" name="气流">
  <a:themeElements>
    <a:clrScheme name="气流">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气流">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气流">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7798</TotalTime>
  <Words>5015</Words>
  <Application>Microsoft Office PowerPoint</Application>
  <PresentationFormat>全屏显示(4:3)</PresentationFormat>
  <Paragraphs>262</Paragraphs>
  <Slides>35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35</vt:i4>
      </vt:variant>
    </vt:vector>
  </HeadingPairs>
  <TitlesOfParts>
    <vt:vector size="45" baseType="lpstr">
      <vt:lpstr>方正姚体</vt:lpstr>
      <vt:lpstr>仿宋</vt:lpstr>
      <vt:lpstr>华文新魏</vt:lpstr>
      <vt:lpstr>宋体</vt:lpstr>
      <vt:lpstr>Arial</vt:lpstr>
      <vt:lpstr>Georgia</vt:lpstr>
      <vt:lpstr>Times New Roman</vt:lpstr>
      <vt:lpstr>Trebuchet MS</vt:lpstr>
      <vt:lpstr>Wingdings</vt:lpstr>
      <vt:lpstr>气流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Microsoft</cp:lastModifiedBy>
  <cp:revision>2</cp:revision>
  <cp:lastPrinted>2018-11-27T02:09:04Z</cp:lastPrinted>
  <dcterms:created xsi:type="dcterms:W3CDTF">2011-01-07T02:04:28Z</dcterms:created>
  <dcterms:modified xsi:type="dcterms:W3CDTF">2018-12-03T02:32:45Z</dcterms:modified>
</cp:coreProperties>
</file>